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33CC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92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kenyapolice.go.k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2" y="1602226"/>
            <a:ext cx="9144000" cy="5239176"/>
          </a:xfrm>
          <a:prstGeom prst="rect">
            <a:avLst/>
          </a:prstGeom>
        </p:spPr>
      </p:pic>
      <p:sp>
        <p:nvSpPr>
          <p:cNvPr id="5" name="Rectangle 4"/>
          <p:cNvSpPr/>
          <p:nvPr/>
        </p:nvSpPr>
        <p:spPr>
          <a:xfrm>
            <a:off x="2057400" y="398735"/>
            <a:ext cx="5371984" cy="584775"/>
          </a:xfrm>
          <a:prstGeom prst="rect">
            <a:avLst/>
          </a:prstGeom>
        </p:spPr>
        <p:txBody>
          <a:bodyPr wrap="none">
            <a:spAutoFit/>
          </a:bodyPr>
          <a:lstStyle/>
          <a:p>
            <a:pPr algn="ctr"/>
            <a:r>
              <a:rPr lang="en-GB" sz="3200" b="1" dirty="0">
                <a:solidFill>
                  <a:srgbClr val="33CCCC"/>
                </a:solidFill>
                <a:effectLst>
                  <a:outerShdw blurRad="38100" dist="38100" dir="2700000" algn="tl">
                    <a:srgbClr val="000000">
                      <a:alpha val="43137"/>
                    </a:srgbClr>
                  </a:outerShdw>
                </a:effectLst>
                <a:latin typeface="Baskerville Old Face" pitchFamily="18" charset="0"/>
              </a:rPr>
              <a:t>QUBAA</a:t>
            </a:r>
            <a:r>
              <a:rPr lang="en-GB" sz="3200" b="1" dirty="0">
                <a:effectLst>
                  <a:outerShdw blurRad="38100" dist="38100" dir="2700000" algn="tl">
                    <a:srgbClr val="000000">
                      <a:alpha val="43137"/>
                    </a:srgbClr>
                  </a:outerShdw>
                </a:effectLst>
                <a:latin typeface="Baskerville Old Face" pitchFamily="18" charset="0"/>
              </a:rPr>
              <a:t> </a:t>
            </a:r>
            <a:r>
              <a:rPr lang="en-GB" sz="3200" b="1" dirty="0" smtClean="0">
                <a:solidFill>
                  <a:srgbClr val="33CCCC"/>
                </a:solidFill>
                <a:effectLst>
                  <a:outerShdw blurRad="38100" dist="38100" dir="2700000" algn="tl">
                    <a:srgbClr val="000000">
                      <a:alpha val="43137"/>
                    </a:srgbClr>
                  </a:outerShdw>
                </a:effectLst>
                <a:latin typeface="Baskerville Old Face" pitchFamily="18" charset="0"/>
              </a:rPr>
              <a:t> </a:t>
            </a:r>
            <a:r>
              <a:rPr lang="en-GB" sz="3200" b="1" dirty="0" smtClean="0">
                <a:solidFill>
                  <a:srgbClr val="0070C0"/>
                </a:solidFill>
                <a:effectLst>
                  <a:outerShdw blurRad="38100" dist="38100" dir="2700000" algn="tl">
                    <a:srgbClr val="000000">
                      <a:alpha val="43137"/>
                    </a:srgbClr>
                  </a:outerShdw>
                </a:effectLst>
                <a:latin typeface="Baskerville Old Face" pitchFamily="18" charset="0"/>
              </a:rPr>
              <a:t>MUSLIM</a:t>
            </a:r>
            <a:r>
              <a:rPr lang="en-GB" sz="3200" b="1" dirty="0" smtClean="0">
                <a:effectLst>
                  <a:outerShdw blurRad="38100" dist="38100" dir="2700000" algn="tl">
                    <a:srgbClr val="000000">
                      <a:alpha val="43137"/>
                    </a:srgbClr>
                  </a:outerShdw>
                </a:effectLst>
                <a:latin typeface="Baskerville Old Face" pitchFamily="18" charset="0"/>
              </a:rPr>
              <a:t> </a:t>
            </a:r>
            <a:r>
              <a:rPr lang="en-GB" sz="3200" b="1" dirty="0" smtClean="0">
                <a:solidFill>
                  <a:srgbClr val="0070C0"/>
                </a:solidFill>
                <a:effectLst>
                  <a:outerShdw blurRad="38100" dist="38100" dir="2700000" algn="tl">
                    <a:srgbClr val="000000">
                      <a:alpha val="43137"/>
                    </a:srgbClr>
                  </a:outerShdw>
                </a:effectLst>
                <a:latin typeface="Baskerville Old Face" pitchFamily="18" charset="0"/>
              </a:rPr>
              <a:t>SCHOOL</a:t>
            </a:r>
            <a:endParaRPr lang="en-GB" sz="3200" dirty="0">
              <a:solidFill>
                <a:srgbClr val="0070C0"/>
              </a:solidFill>
              <a:effectLst>
                <a:outerShdw blurRad="38100" dist="38100" dir="2700000" algn="tl">
                  <a:srgbClr val="000000">
                    <a:alpha val="43137"/>
                  </a:srgbClr>
                </a:outerShdw>
              </a:effectLst>
              <a:latin typeface="Baskerville Old Face" pitchFamily="18" charset="0"/>
            </a:endParaRPr>
          </a:p>
        </p:txBody>
      </p:sp>
      <p:pic>
        <p:nvPicPr>
          <p:cNvPr id="6" name="Picture 5" descr="C:\Users\Talip\Desktop\DESKTOP FILES\CAREER AND COUNSELING\eeeeeeeeeeeeeeeeeee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276" y="778788"/>
            <a:ext cx="1227248" cy="84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52400" y="668298"/>
            <a:ext cx="1229762" cy="933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44600" y="993008"/>
            <a:ext cx="6633675" cy="646331"/>
          </a:xfrm>
          <a:prstGeom prst="rect">
            <a:avLst/>
          </a:prstGeom>
          <a:solidFill>
            <a:srgbClr val="006699"/>
          </a:solidFill>
        </p:spPr>
        <p:txBody>
          <a:bodyPr wrap="none">
            <a:spAutoFit/>
          </a:bodyPr>
          <a:lstStyle/>
          <a:p>
            <a:r>
              <a:rPr lang="en-GB" sz="3600" b="1" dirty="0">
                <a:solidFill>
                  <a:schemeClr val="bg1"/>
                </a:solidFill>
              </a:rPr>
              <a:t>ROLES OF CRISIS TEAM MEMBERS</a:t>
            </a:r>
            <a:endParaRPr lang="en-GB" sz="3600" dirty="0">
              <a:solidFill>
                <a:schemeClr val="bg1"/>
              </a:solidFill>
            </a:endParaRPr>
          </a:p>
        </p:txBody>
      </p:sp>
    </p:spTree>
    <p:extLst>
      <p:ext uri="{BB962C8B-B14F-4D97-AF65-F5344CB8AC3E}">
        <p14:creationId xmlns:p14="http://schemas.microsoft.com/office/powerpoint/2010/main" val="330888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1499" y="1066800"/>
            <a:ext cx="4572000" cy="2031325"/>
          </a:xfrm>
          <a:prstGeom prst="rect">
            <a:avLst/>
          </a:prstGeom>
        </p:spPr>
        <p:txBody>
          <a:bodyPr>
            <a:spAutoFit/>
          </a:bodyPr>
          <a:lstStyle/>
          <a:p>
            <a:r>
              <a:rPr lang="en-GB" dirty="0" smtClean="0"/>
              <a:t>Convenes </a:t>
            </a:r>
            <a:r>
              <a:rPr lang="en-GB" dirty="0"/>
              <a:t>scheduled and emergency team meetings, oversees both broad and specific team functions, ensures that the required resources are available to each team member for assigned duties, and communicates with the district-level team. Is often an administrator or designee.</a:t>
            </a:r>
            <a:endParaRPr lang="en-GB" dirty="0"/>
          </a:p>
        </p:txBody>
      </p:sp>
      <p:sp>
        <p:nvSpPr>
          <p:cNvPr id="3" name="Rectangle 2"/>
          <p:cNvSpPr/>
          <p:nvPr/>
        </p:nvSpPr>
        <p:spPr>
          <a:xfrm>
            <a:off x="152400" y="76200"/>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3909" y="3459933"/>
            <a:ext cx="3657600" cy="3200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101974" y="4940141"/>
            <a:ext cx="3687732" cy="923330"/>
          </a:xfrm>
          <a:prstGeom prst="rect">
            <a:avLst/>
          </a:prstGeom>
        </p:spPr>
        <p:txBody>
          <a:bodyPr wrap="square">
            <a:spAutoFit/>
          </a:bodyPr>
          <a:lstStyle/>
          <a:p>
            <a:r>
              <a:rPr lang="en-GB" dirty="0" smtClean="0"/>
              <a:t>Assists </a:t>
            </a:r>
            <a:r>
              <a:rPr lang="en-GB" dirty="0"/>
              <a:t>the crisis team chair with all functions and substitutes for the chair in the chair's absence.</a:t>
            </a:r>
          </a:p>
        </p:txBody>
      </p:sp>
      <p:sp>
        <p:nvSpPr>
          <p:cNvPr id="6" name="Rectangle 5"/>
          <p:cNvSpPr/>
          <p:nvPr/>
        </p:nvSpPr>
        <p:spPr>
          <a:xfrm>
            <a:off x="4815790" y="45686"/>
            <a:ext cx="2410403"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smtClean="0">
                <a:solidFill>
                  <a:schemeClr val="bg1"/>
                </a:solidFill>
              </a:rPr>
              <a:t>Crisis </a:t>
            </a:r>
            <a:r>
              <a:rPr lang="en-GB" b="1" dirty="0">
                <a:solidFill>
                  <a:schemeClr val="bg1"/>
                </a:solidFill>
              </a:rPr>
              <a:t>team chairperson</a:t>
            </a:r>
            <a:endParaRPr lang="en-GB" dirty="0">
              <a:solidFill>
                <a:schemeClr val="bg1"/>
              </a:solidFill>
            </a:endParaRPr>
          </a:p>
        </p:txBody>
      </p:sp>
      <p:sp>
        <p:nvSpPr>
          <p:cNvPr id="7" name="Rectangle 6"/>
          <p:cNvSpPr/>
          <p:nvPr/>
        </p:nvSpPr>
        <p:spPr>
          <a:xfrm>
            <a:off x="5103109" y="502886"/>
            <a:ext cx="1685461"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Leonard Mbalu </a:t>
            </a:r>
            <a:endParaRPr lang="en-GB" dirty="0">
              <a:solidFill>
                <a:schemeClr val="bg1"/>
              </a:solidFill>
            </a:endParaRPr>
          </a:p>
        </p:txBody>
      </p:sp>
      <p:sp>
        <p:nvSpPr>
          <p:cNvPr id="11" name="Rectangle 10"/>
          <p:cNvSpPr/>
          <p:nvPr/>
        </p:nvSpPr>
        <p:spPr>
          <a:xfrm>
            <a:off x="4833259" y="3459933"/>
            <a:ext cx="2225161"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Assistant chairperson</a:t>
            </a:r>
            <a:endParaRPr lang="en-GB" dirty="0">
              <a:solidFill>
                <a:schemeClr val="bg1"/>
              </a:solidFill>
            </a:endParaRPr>
          </a:p>
        </p:txBody>
      </p:sp>
      <p:sp>
        <p:nvSpPr>
          <p:cNvPr id="12" name="Rectangle 11"/>
          <p:cNvSpPr/>
          <p:nvPr/>
        </p:nvSpPr>
        <p:spPr>
          <a:xfrm>
            <a:off x="5068547" y="3927047"/>
            <a:ext cx="1754583"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Antony Kengera </a:t>
            </a:r>
            <a:endParaRPr lang="en-GB" dirty="0">
              <a:solidFill>
                <a:schemeClr val="bg1"/>
              </a:solidFill>
            </a:endParaRPr>
          </a:p>
        </p:txBody>
      </p:sp>
      <p:sp>
        <p:nvSpPr>
          <p:cNvPr id="21" name="Oval 20"/>
          <p:cNvSpPr/>
          <p:nvPr/>
        </p:nvSpPr>
        <p:spPr>
          <a:xfrm>
            <a:off x="3893960" y="137160"/>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Oval 21"/>
          <p:cNvSpPr/>
          <p:nvPr/>
        </p:nvSpPr>
        <p:spPr>
          <a:xfrm>
            <a:off x="3911499" y="3459933"/>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8587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09" y="3459933"/>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72016" y="152400"/>
            <a:ext cx="3657600" cy="3200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453608" y="823652"/>
            <a:ext cx="4572000" cy="2862322"/>
          </a:xfrm>
          <a:prstGeom prst="rect">
            <a:avLst/>
          </a:prstGeom>
        </p:spPr>
        <p:txBody>
          <a:bodyPr>
            <a:spAutoFit/>
          </a:bodyPr>
          <a:lstStyle/>
          <a:p>
            <a:r>
              <a:rPr lang="en-GB" dirty="0" smtClean="0"/>
              <a:t>Develops </a:t>
            </a:r>
            <a:r>
              <a:rPr lang="en-GB" dirty="0"/>
              <a:t>mechanisms for on going training of crisis team members and other school staff and identifies and establishes liaisons with community resources for staff and student </a:t>
            </a:r>
            <a:r>
              <a:rPr lang="en-GB" dirty="0" err="1"/>
              <a:t>counseling</a:t>
            </a:r>
            <a:r>
              <a:rPr lang="en-GB" dirty="0"/>
              <a:t>. At the time of a crisis, determines the extent of </a:t>
            </a:r>
            <a:r>
              <a:rPr lang="en-GB" dirty="0" err="1"/>
              <a:t>counseling</a:t>
            </a:r>
            <a:r>
              <a:rPr lang="en-GB" dirty="0"/>
              <a:t> services needed, mobilizes community resources, and oversees the mental health services provided to students. Must have appropriate </a:t>
            </a:r>
            <a:r>
              <a:rPr lang="en-GB" dirty="0" err="1"/>
              <a:t>counseling</a:t>
            </a:r>
            <a:r>
              <a:rPr lang="en-GB" dirty="0"/>
              <a:t> and mental health skills and experience.</a:t>
            </a:r>
          </a:p>
        </p:txBody>
      </p:sp>
      <p:pic>
        <p:nvPicPr>
          <p:cNvPr id="5" name="Picture 2" descr="H:\WhatsApp Image 2020-01-13 at 08.06.49.jpeg"/>
          <p:cNvPicPr>
            <a:picLocks noChangeAspect="1" noChangeArrowheads="1"/>
          </p:cNvPicPr>
          <p:nvPr/>
        </p:nvPicPr>
        <p:blipFill>
          <a:blip r:embed="rId4" cstate="print"/>
          <a:srcRect/>
          <a:stretch>
            <a:fillRect/>
          </a:stretch>
        </p:blipFill>
        <p:spPr bwMode="auto">
          <a:xfrm>
            <a:off x="172016" y="152400"/>
            <a:ext cx="3657600" cy="3178914"/>
          </a:xfrm>
          <a:prstGeom prst="rect">
            <a:avLst/>
          </a:prstGeom>
          <a:noFill/>
        </p:spPr>
      </p:pic>
      <p:sp>
        <p:nvSpPr>
          <p:cNvPr id="6" name="Rectangle 5"/>
          <p:cNvSpPr/>
          <p:nvPr/>
        </p:nvSpPr>
        <p:spPr>
          <a:xfrm>
            <a:off x="4267200" y="4599690"/>
            <a:ext cx="4572000" cy="2031325"/>
          </a:xfrm>
          <a:prstGeom prst="rect">
            <a:avLst/>
          </a:prstGeom>
        </p:spPr>
        <p:txBody>
          <a:bodyPr>
            <a:spAutoFit/>
          </a:bodyPr>
          <a:lstStyle/>
          <a:p>
            <a:r>
              <a:rPr lang="en-GB" dirty="0" smtClean="0"/>
              <a:t>Establishes</a:t>
            </a:r>
            <a:r>
              <a:rPr lang="en-GB" dirty="0"/>
              <a:t>, coordinates, and initiates the telephone tree when school is not in session to contact the crisis team and general school staff, including itinerant, part-time, and paraprofessional staff. Also establishes a plan to rapidly disseminate relevant information to all staff during regular school hours.</a:t>
            </a:r>
          </a:p>
        </p:txBody>
      </p:sp>
      <p:sp>
        <p:nvSpPr>
          <p:cNvPr id="15" name="Oval 14"/>
          <p:cNvSpPr/>
          <p:nvPr/>
        </p:nvSpPr>
        <p:spPr>
          <a:xfrm>
            <a:off x="3893960" y="137160"/>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Oval 15"/>
          <p:cNvSpPr/>
          <p:nvPr/>
        </p:nvSpPr>
        <p:spPr>
          <a:xfrm>
            <a:off x="3858799" y="3448796"/>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953000" y="3733799"/>
            <a:ext cx="2958630"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Staff notification coordinator</a:t>
            </a:r>
          </a:p>
        </p:txBody>
      </p:sp>
      <p:sp>
        <p:nvSpPr>
          <p:cNvPr id="18" name="Rectangle 17"/>
          <p:cNvSpPr/>
          <p:nvPr/>
        </p:nvSpPr>
        <p:spPr>
          <a:xfrm>
            <a:off x="5334000" y="4230358"/>
            <a:ext cx="1792286"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Anastacia wuaw </a:t>
            </a:r>
            <a:endParaRPr lang="en-GB" dirty="0">
              <a:solidFill>
                <a:schemeClr val="bg1"/>
              </a:solidFill>
            </a:endParaRPr>
          </a:p>
        </p:txBody>
      </p:sp>
      <p:sp>
        <p:nvSpPr>
          <p:cNvPr id="19" name="Rectangle 18"/>
          <p:cNvSpPr/>
          <p:nvPr/>
        </p:nvSpPr>
        <p:spPr>
          <a:xfrm>
            <a:off x="5476540" y="137160"/>
            <a:ext cx="1911549"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School counsellor </a:t>
            </a:r>
          </a:p>
        </p:txBody>
      </p:sp>
      <p:sp>
        <p:nvSpPr>
          <p:cNvPr id="20" name="Rectangle 19"/>
          <p:cNvSpPr/>
          <p:nvPr/>
        </p:nvSpPr>
        <p:spPr>
          <a:xfrm>
            <a:off x="5676351" y="522501"/>
            <a:ext cx="1508683"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Talip ozdemir </a:t>
            </a:r>
            <a:endParaRPr lang="en-GB" dirty="0">
              <a:solidFill>
                <a:schemeClr val="bg1"/>
              </a:solidFill>
            </a:endParaRPr>
          </a:p>
        </p:txBody>
      </p:sp>
    </p:spTree>
    <p:extLst>
      <p:ext uri="{BB962C8B-B14F-4D97-AF65-F5344CB8AC3E}">
        <p14:creationId xmlns:p14="http://schemas.microsoft.com/office/powerpoint/2010/main" val="314328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09" y="3459933"/>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53909" y="192386"/>
            <a:ext cx="3657600" cy="3200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364637" y="1143000"/>
            <a:ext cx="4572000" cy="1754326"/>
          </a:xfrm>
          <a:prstGeom prst="rect">
            <a:avLst/>
          </a:prstGeom>
        </p:spPr>
        <p:txBody>
          <a:bodyPr>
            <a:spAutoFit/>
          </a:bodyPr>
          <a:lstStyle/>
          <a:p>
            <a:r>
              <a:rPr lang="en-GB" dirty="0" smtClean="0"/>
              <a:t>Conducts </a:t>
            </a:r>
            <a:r>
              <a:rPr lang="en-GB" dirty="0"/>
              <a:t>all direct in-house communications, screens incoming calls, and maintains a log of telephone calls related to the crisis event. Helps the staff notification coordinator develop a notification protocol for a crisis event that occurs during the school day.</a:t>
            </a:r>
          </a:p>
        </p:txBody>
      </p:sp>
      <p:sp>
        <p:nvSpPr>
          <p:cNvPr id="5" name="Rectangle 4"/>
          <p:cNvSpPr/>
          <p:nvPr/>
        </p:nvSpPr>
        <p:spPr>
          <a:xfrm>
            <a:off x="4416679" y="4076018"/>
            <a:ext cx="4572000" cy="2585323"/>
          </a:xfrm>
          <a:prstGeom prst="rect">
            <a:avLst/>
          </a:prstGeom>
        </p:spPr>
        <p:txBody>
          <a:bodyPr>
            <a:spAutoFit/>
          </a:bodyPr>
          <a:lstStyle/>
          <a:p>
            <a:r>
              <a:rPr lang="en-GB" dirty="0" smtClean="0"/>
              <a:t>Contacts </a:t>
            </a:r>
            <a:r>
              <a:rPr lang="en-GB" dirty="0"/>
              <a:t>the media; prepares statements to disseminate to staff, students, parents, and the community; and maintains on going contact with police, emergency services, hospital representatives, and the district office to keep information current. Handles all media requests for information and responds after coordinating a response with the media coordinator for the district-level team.</a:t>
            </a:r>
          </a:p>
        </p:txBody>
      </p:sp>
      <p:sp>
        <p:nvSpPr>
          <p:cNvPr id="6" name="Oval 5"/>
          <p:cNvSpPr/>
          <p:nvPr/>
        </p:nvSpPr>
        <p:spPr>
          <a:xfrm>
            <a:off x="3858799" y="3448796"/>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val 6"/>
          <p:cNvSpPr/>
          <p:nvPr/>
        </p:nvSpPr>
        <p:spPr>
          <a:xfrm>
            <a:off x="3883279" y="172196"/>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4826248" y="92890"/>
            <a:ext cx="2960490"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Communications coordinator</a:t>
            </a:r>
            <a:endParaRPr lang="en-GB" dirty="0">
              <a:solidFill>
                <a:schemeClr val="bg1"/>
              </a:solidFill>
            </a:endParaRPr>
          </a:p>
        </p:txBody>
      </p:sp>
      <p:sp>
        <p:nvSpPr>
          <p:cNvPr id="9" name="Rectangle 8"/>
          <p:cNvSpPr/>
          <p:nvPr/>
        </p:nvSpPr>
        <p:spPr>
          <a:xfrm>
            <a:off x="5257800" y="557537"/>
            <a:ext cx="1819344"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Fatma</a:t>
            </a:r>
            <a:r>
              <a:rPr lang="en-GB" b="1" dirty="0"/>
              <a:t> </a:t>
            </a:r>
            <a:r>
              <a:rPr lang="en-GB" b="1" dirty="0">
                <a:solidFill>
                  <a:schemeClr val="bg1"/>
                </a:solidFill>
              </a:rPr>
              <a:t>Mohamed</a:t>
            </a:r>
            <a:endParaRPr lang="en-GB" dirty="0">
              <a:solidFill>
                <a:schemeClr val="bg1"/>
              </a:solidFill>
            </a:endParaRPr>
          </a:p>
        </p:txBody>
      </p:sp>
      <p:sp>
        <p:nvSpPr>
          <p:cNvPr id="10" name="Rectangle 9"/>
          <p:cNvSpPr/>
          <p:nvPr/>
        </p:nvSpPr>
        <p:spPr>
          <a:xfrm>
            <a:off x="4848946" y="3214029"/>
            <a:ext cx="3246210"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Media spokesman/ coordinator </a:t>
            </a:r>
            <a:endParaRPr lang="en-GB" dirty="0">
              <a:solidFill>
                <a:schemeClr val="bg1"/>
              </a:solidFill>
            </a:endParaRPr>
          </a:p>
        </p:txBody>
      </p:sp>
      <p:sp>
        <p:nvSpPr>
          <p:cNvPr id="11" name="Rectangle 10"/>
          <p:cNvSpPr/>
          <p:nvPr/>
        </p:nvSpPr>
        <p:spPr>
          <a:xfrm>
            <a:off x="5729837" y="3735079"/>
            <a:ext cx="1497718"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Swaleh Salim </a:t>
            </a:r>
            <a:endParaRPr lang="en-GB" dirty="0">
              <a:solidFill>
                <a:schemeClr val="bg1"/>
              </a:solidFill>
            </a:endParaRPr>
          </a:p>
        </p:txBody>
      </p:sp>
    </p:spTree>
    <p:extLst>
      <p:ext uri="{BB962C8B-B14F-4D97-AF65-F5344CB8AC3E}">
        <p14:creationId xmlns:p14="http://schemas.microsoft.com/office/powerpoint/2010/main" val="378665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172" y="76200"/>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495800" y="1219200"/>
            <a:ext cx="4267200" cy="4801314"/>
          </a:xfrm>
          <a:prstGeom prst="rect">
            <a:avLst/>
          </a:prstGeom>
        </p:spPr>
        <p:txBody>
          <a:bodyPr wrap="square">
            <a:spAutoFit/>
          </a:bodyPr>
          <a:lstStyle/>
          <a:p>
            <a:r>
              <a:rPr lang="en-GB" dirty="0" smtClean="0"/>
              <a:t>In </a:t>
            </a:r>
            <a:r>
              <a:rPr lang="en-GB" dirty="0"/>
              <a:t>collaboration with local police, mosque imam and fire departments, develops and implements plans for crowd management and movement during crises, including any required evacuation plans and security measures. Crowd management plans must anticipate many scenarios, including the need to cordon off areas to preserve physical evidence or to manage increased vehicular and pedestrian traffic. Because of the possibility of actual threats to the physical safety of students, crowd management plans must provide for safe and organized movement of students in a way that minimizes the risk of harm to them under various threats, such as sniper fire.</a:t>
            </a:r>
          </a:p>
        </p:txBody>
      </p:sp>
      <p:sp>
        <p:nvSpPr>
          <p:cNvPr id="5" name="Oval 4"/>
          <p:cNvSpPr/>
          <p:nvPr/>
        </p:nvSpPr>
        <p:spPr>
          <a:xfrm>
            <a:off x="3844576" y="20735"/>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957435" y="76200"/>
            <a:ext cx="3343929"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Crowd management coordinator </a:t>
            </a:r>
          </a:p>
        </p:txBody>
      </p:sp>
      <p:sp>
        <p:nvSpPr>
          <p:cNvPr id="7" name="Rectangle 6"/>
          <p:cNvSpPr/>
          <p:nvPr/>
        </p:nvSpPr>
        <p:spPr>
          <a:xfrm>
            <a:off x="5555795" y="590742"/>
            <a:ext cx="1967590"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Mamun Abubakar </a:t>
            </a:r>
            <a:endParaRPr lang="en-GB" dirty="0">
              <a:solidFill>
                <a:schemeClr val="bg1"/>
              </a:solidFill>
            </a:endParaRPr>
          </a:p>
        </p:txBody>
      </p:sp>
    </p:spTree>
    <p:extLst>
      <p:ext uri="{BB962C8B-B14F-4D97-AF65-F5344CB8AC3E}">
        <p14:creationId xmlns:p14="http://schemas.microsoft.com/office/powerpoint/2010/main" val="152748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09" y="3459933"/>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53909" y="76200"/>
            <a:ext cx="3657600" cy="3200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28867" y="1295400"/>
            <a:ext cx="4572000" cy="923330"/>
          </a:xfrm>
          <a:prstGeom prst="rect">
            <a:avLst/>
          </a:prstGeom>
        </p:spPr>
        <p:txBody>
          <a:bodyPr>
            <a:spAutoFit/>
          </a:bodyPr>
          <a:lstStyle/>
          <a:p>
            <a:r>
              <a:rPr lang="en-GB" dirty="0" smtClean="0"/>
              <a:t>Administers </a:t>
            </a:r>
            <a:r>
              <a:rPr lang="en-GB" dirty="0"/>
              <a:t>first aid, triage and locates emergency card information for injured student</a:t>
            </a:r>
          </a:p>
        </p:txBody>
      </p:sp>
      <p:sp>
        <p:nvSpPr>
          <p:cNvPr id="5" name="Rectangle 4"/>
          <p:cNvSpPr/>
          <p:nvPr/>
        </p:nvSpPr>
        <p:spPr>
          <a:xfrm>
            <a:off x="4215897" y="4598468"/>
            <a:ext cx="4572000" cy="923330"/>
          </a:xfrm>
          <a:prstGeom prst="rect">
            <a:avLst/>
          </a:prstGeom>
        </p:spPr>
        <p:txBody>
          <a:bodyPr>
            <a:spAutoFit/>
          </a:bodyPr>
          <a:lstStyle/>
          <a:p>
            <a:r>
              <a:rPr lang="en-GB" dirty="0" smtClean="0"/>
              <a:t>Coordinates </a:t>
            </a:r>
            <a:r>
              <a:rPr lang="en-GB" dirty="0"/>
              <a:t>immediate security and protections. Roams , Hostels, Dining, , Classes and campus to help identify students in need.</a:t>
            </a:r>
          </a:p>
        </p:txBody>
      </p:sp>
      <p:sp>
        <p:nvSpPr>
          <p:cNvPr id="6" name="Oval 5"/>
          <p:cNvSpPr/>
          <p:nvPr/>
        </p:nvSpPr>
        <p:spPr>
          <a:xfrm>
            <a:off x="3844576" y="20735"/>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val 6"/>
          <p:cNvSpPr/>
          <p:nvPr/>
        </p:nvSpPr>
        <p:spPr>
          <a:xfrm>
            <a:off x="3949197" y="3493980"/>
            <a:ext cx="533400"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4763390" y="45214"/>
            <a:ext cx="3427220"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School Nurse or Health Technician</a:t>
            </a:r>
          </a:p>
        </p:txBody>
      </p:sp>
      <p:sp>
        <p:nvSpPr>
          <p:cNvPr id="9" name="Rectangle 8"/>
          <p:cNvSpPr/>
          <p:nvPr/>
        </p:nvSpPr>
        <p:spPr>
          <a:xfrm>
            <a:off x="5105400" y="590742"/>
            <a:ext cx="2418034"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Nurse Aisha Mohamed </a:t>
            </a:r>
            <a:endParaRPr lang="en-GB" dirty="0">
              <a:solidFill>
                <a:schemeClr val="bg1"/>
              </a:solidFill>
            </a:endParaRPr>
          </a:p>
        </p:txBody>
      </p:sp>
      <p:sp>
        <p:nvSpPr>
          <p:cNvPr id="10" name="Rectangle 9"/>
          <p:cNvSpPr/>
          <p:nvPr/>
        </p:nvSpPr>
        <p:spPr>
          <a:xfrm>
            <a:off x="5469127" y="3453160"/>
            <a:ext cx="2015745"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Campus Supervisor</a:t>
            </a:r>
          </a:p>
        </p:txBody>
      </p:sp>
      <p:sp>
        <p:nvSpPr>
          <p:cNvPr id="11" name="Rectangle 10"/>
          <p:cNvSpPr/>
          <p:nvPr/>
        </p:nvSpPr>
        <p:spPr>
          <a:xfrm>
            <a:off x="5689623" y="4042197"/>
            <a:ext cx="1624547"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Thilkadir Juma </a:t>
            </a:r>
            <a:endParaRPr lang="en-GB" dirty="0">
              <a:solidFill>
                <a:schemeClr val="bg1"/>
              </a:solidFill>
            </a:endParaRPr>
          </a:p>
        </p:txBody>
      </p:sp>
    </p:spTree>
    <p:extLst>
      <p:ext uri="{BB962C8B-B14F-4D97-AF65-F5344CB8AC3E}">
        <p14:creationId xmlns:p14="http://schemas.microsoft.com/office/powerpoint/2010/main" val="126376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09" y="3459933"/>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69753" y="152400"/>
            <a:ext cx="3657600" cy="3200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86537" y="1219200"/>
            <a:ext cx="4572000" cy="1477328"/>
          </a:xfrm>
          <a:prstGeom prst="rect">
            <a:avLst/>
          </a:prstGeom>
        </p:spPr>
        <p:txBody>
          <a:bodyPr>
            <a:spAutoFit/>
          </a:bodyPr>
          <a:lstStyle/>
          <a:p>
            <a:r>
              <a:rPr lang="en-GB" dirty="0" smtClean="0"/>
              <a:t>The </a:t>
            </a:r>
            <a:r>
              <a:rPr lang="en-GB" dirty="0"/>
              <a:t>school's food service is done over the canteen. Abdurrahman is very sensitive about healthy, economical and hygienic food to the students. He serves in accordance with the school's principles.</a:t>
            </a:r>
          </a:p>
        </p:txBody>
      </p:sp>
      <p:sp>
        <p:nvSpPr>
          <p:cNvPr id="5" name="Rectangle 4"/>
          <p:cNvSpPr/>
          <p:nvPr/>
        </p:nvSpPr>
        <p:spPr>
          <a:xfrm>
            <a:off x="4307732" y="4264731"/>
            <a:ext cx="4572000" cy="2031325"/>
          </a:xfrm>
          <a:prstGeom prst="rect">
            <a:avLst/>
          </a:prstGeom>
        </p:spPr>
        <p:txBody>
          <a:bodyPr>
            <a:spAutoFit/>
          </a:bodyPr>
          <a:lstStyle/>
          <a:p>
            <a:r>
              <a:rPr lang="en-GB" dirty="0" smtClean="0"/>
              <a:t>The </a:t>
            </a:r>
            <a:r>
              <a:rPr lang="en-GB" dirty="0"/>
              <a:t>mosque imam preaches on the religious discipline and morality of the students in his five-time prayers, both on Friday sermon and in other sermons times, but he also tells in his sermons how students should have good character. In the event of any crisis, it will be assisted in terms of religion.</a:t>
            </a:r>
          </a:p>
        </p:txBody>
      </p:sp>
      <p:sp>
        <p:nvSpPr>
          <p:cNvPr id="6" name="Oval 5"/>
          <p:cNvSpPr/>
          <p:nvPr/>
        </p:nvSpPr>
        <p:spPr>
          <a:xfrm>
            <a:off x="3949196" y="3493980"/>
            <a:ext cx="622803"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val 6"/>
          <p:cNvSpPr/>
          <p:nvPr/>
        </p:nvSpPr>
        <p:spPr>
          <a:xfrm>
            <a:off x="3929622" y="228600"/>
            <a:ext cx="642377"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659859" y="43934"/>
            <a:ext cx="1481881"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Food supplier</a:t>
            </a:r>
          </a:p>
        </p:txBody>
      </p:sp>
      <p:sp>
        <p:nvSpPr>
          <p:cNvPr id="9" name="Rectangle 8"/>
          <p:cNvSpPr/>
          <p:nvPr/>
        </p:nvSpPr>
        <p:spPr>
          <a:xfrm>
            <a:off x="5213488" y="447472"/>
            <a:ext cx="2374624"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Abdurrahman Bawazir</a:t>
            </a:r>
            <a:r>
              <a:rPr lang="en-GB" dirty="0">
                <a:solidFill>
                  <a:schemeClr val="bg1"/>
                </a:solidFill>
              </a:rPr>
              <a:t> </a:t>
            </a:r>
          </a:p>
        </p:txBody>
      </p:sp>
      <p:sp>
        <p:nvSpPr>
          <p:cNvPr id="10" name="Rectangle 9"/>
          <p:cNvSpPr/>
          <p:nvPr/>
        </p:nvSpPr>
        <p:spPr>
          <a:xfrm>
            <a:off x="5105400" y="3464956"/>
            <a:ext cx="2149948"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Mosque Man(Imam)</a:t>
            </a:r>
          </a:p>
        </p:txBody>
      </p:sp>
      <p:sp>
        <p:nvSpPr>
          <p:cNvPr id="11" name="Rectangle 10"/>
          <p:cNvSpPr/>
          <p:nvPr/>
        </p:nvSpPr>
        <p:spPr>
          <a:xfrm>
            <a:off x="5659858" y="3879321"/>
            <a:ext cx="1215397"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Ali Abdalla</a:t>
            </a:r>
            <a:endParaRPr lang="en-GB" b="1" dirty="0">
              <a:solidFill>
                <a:schemeClr val="bg1"/>
              </a:solidFill>
            </a:endParaRPr>
          </a:p>
        </p:txBody>
      </p:sp>
    </p:spTree>
    <p:extLst>
      <p:ext uri="{BB962C8B-B14F-4D97-AF65-F5344CB8AC3E}">
        <p14:creationId xmlns:p14="http://schemas.microsoft.com/office/powerpoint/2010/main" val="512024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034" y="184088"/>
            <a:ext cx="36576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419600" y="1219200"/>
            <a:ext cx="4317460" cy="4801314"/>
          </a:xfrm>
          <a:prstGeom prst="rect">
            <a:avLst/>
          </a:prstGeom>
        </p:spPr>
        <p:txBody>
          <a:bodyPr wrap="square">
            <a:spAutoFit/>
          </a:bodyPr>
          <a:lstStyle/>
          <a:p>
            <a:r>
              <a:rPr lang="en-GB" dirty="0" smtClean="0"/>
              <a:t>Police </a:t>
            </a:r>
            <a:r>
              <a:rPr lang="en-GB" dirty="0"/>
              <a:t>Officers in school systems have diverse roles. school-based officers' assignments in schools may vary depending on the school district, but there are common responsibilities such as mentoring, teaching, creating partnerships, building relationships, and ensuring school safety. Time spent at the school also varies – hours assigned can be full-time, part-time, or on an on-call basis only. Officers often play a blended role in schools, depending on the unique characteristics of the school.</a:t>
            </a:r>
          </a:p>
          <a:p>
            <a:r>
              <a:rPr lang="en-GB" dirty="0"/>
              <a:t>The most important things for school-based officers to know are what their role is and how to best engage with students, parents, administrators, teachers, and staff while on campus.</a:t>
            </a:r>
          </a:p>
        </p:txBody>
      </p:sp>
      <p:sp>
        <p:nvSpPr>
          <p:cNvPr id="5" name="Oval 4"/>
          <p:cNvSpPr/>
          <p:nvPr/>
        </p:nvSpPr>
        <p:spPr>
          <a:xfrm>
            <a:off x="3949197" y="241357"/>
            <a:ext cx="622803" cy="570007"/>
          </a:xfrm>
          <a:prstGeom prst="ellipse">
            <a:avLst/>
          </a:prstGeom>
          <a:gradFill>
            <a:gsLst>
              <a:gs pos="0">
                <a:srgbClr val="FFF200"/>
              </a:gs>
              <a:gs pos="45000">
                <a:srgbClr val="FF7A00"/>
              </a:gs>
              <a:gs pos="70000">
                <a:srgbClr val="FF0300"/>
              </a:gs>
              <a:gs pos="100000">
                <a:srgbClr val="4D0808"/>
              </a:gs>
            </a:gsLst>
            <a:lin ang="5400000" scaled="0"/>
          </a:gra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989281" y="184088"/>
            <a:ext cx="2806538" cy="36933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b="1" dirty="0">
                <a:solidFill>
                  <a:schemeClr val="bg1"/>
                </a:solidFill>
              </a:rPr>
              <a:t>Makupa Police </a:t>
            </a:r>
            <a:r>
              <a:rPr lang="en-GB" b="1" dirty="0" smtClean="0">
                <a:solidFill>
                  <a:schemeClr val="bg1"/>
                </a:solidFill>
              </a:rPr>
              <a:t>Department</a:t>
            </a:r>
            <a:endParaRPr lang="en-GB" dirty="0">
              <a:solidFill>
                <a:schemeClr val="bg1"/>
              </a:solidFill>
            </a:endParaRPr>
          </a:p>
        </p:txBody>
      </p:sp>
    </p:spTree>
    <p:extLst>
      <p:ext uri="{BB962C8B-B14F-4D97-AF65-F5344CB8AC3E}">
        <p14:creationId xmlns:p14="http://schemas.microsoft.com/office/powerpoint/2010/main" val="30012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1701459"/>
              </p:ext>
            </p:extLst>
          </p:nvPr>
        </p:nvGraphicFramePr>
        <p:xfrm>
          <a:off x="381000" y="304800"/>
          <a:ext cx="8458200" cy="5867402"/>
        </p:xfrm>
        <a:graphic>
          <a:graphicData uri="http://schemas.openxmlformats.org/drawingml/2006/table">
            <a:tbl>
              <a:tblPr firstRow="1" firstCol="1" bandRow="1">
                <a:tableStyleId>{5C22544A-7EE6-4342-B048-85BDC9FD1C3A}</a:tableStyleId>
              </a:tblPr>
              <a:tblGrid>
                <a:gridCol w="2128468"/>
                <a:gridCol w="1164131"/>
                <a:gridCol w="1151058"/>
                <a:gridCol w="1177202"/>
                <a:gridCol w="2837341"/>
              </a:tblGrid>
              <a:tr h="265568">
                <a:tc>
                  <a:txBody>
                    <a:bodyPr/>
                    <a:lstStyle/>
                    <a:p>
                      <a:pPr marL="0" marR="0">
                        <a:lnSpc>
                          <a:spcPct val="115000"/>
                        </a:lnSpc>
                        <a:spcBef>
                          <a:spcPts val="0"/>
                        </a:spcBef>
                        <a:spcAft>
                          <a:spcPts val="0"/>
                        </a:spcAft>
                      </a:pPr>
                      <a:r>
                        <a:rPr lang="en-GB" sz="1200" dirty="0">
                          <a:effectLst/>
                        </a:rPr>
                        <a:t>Roles</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Name</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Office Phone</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Cell Phone</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e-mail</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Chair Person</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Leonard Mbalu</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0722170380</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100">
                          <a:effectLst/>
                        </a:rPr>
                        <a:t>leondonye@gmail.com</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Assistant Chairperson</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Antony Kengera</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0704416507</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 </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School Counsellor</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Talip Ozdemir</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0713553100</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careercounseling@qubaamuslim.sc.ke</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Staff Notification Coordinator</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Anastacia Wuaw</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0725047349</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anastaciawuaw@gmail.com</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Communication Coordinator</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Fatma Mohammed</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0746589900</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fatmafamau66@gmail.com</a:t>
                      </a:r>
                      <a:endParaRPr lang="en-GB" sz="1100">
                        <a:effectLst/>
                        <a:latin typeface="Calibri"/>
                        <a:ea typeface="Calibri"/>
                        <a:cs typeface="Times New Roman"/>
                      </a:endParaRPr>
                    </a:p>
                  </a:txBody>
                  <a:tcPr marL="66831" marR="66831" marT="0" marB="0"/>
                </a:tc>
              </a:tr>
              <a:tr h="265568">
                <a:tc>
                  <a:txBody>
                    <a:bodyPr/>
                    <a:lstStyle/>
                    <a:p>
                      <a:pPr marL="0" marR="0">
                        <a:lnSpc>
                          <a:spcPct val="115000"/>
                        </a:lnSpc>
                        <a:spcBef>
                          <a:spcPts val="0"/>
                        </a:spcBef>
                        <a:spcAft>
                          <a:spcPts val="0"/>
                        </a:spcAft>
                      </a:pPr>
                      <a:r>
                        <a:rPr lang="en-GB" sz="1200">
                          <a:effectLst/>
                        </a:rPr>
                        <a:t>Media Spokesman</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Saleh Salim</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0712130820</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Swalehsalim28@gmail.com</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Crowed Management Coordinator</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Abubakar Mamun</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0720872307</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 </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0"/>
                        </a:spcAft>
                      </a:pPr>
                      <a:r>
                        <a:rPr lang="en-GB" sz="1200">
                          <a:effectLst/>
                        </a:rPr>
                        <a:t>School Nurse/ Health Technician</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Aisha Mohamed</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0700461315</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Aishamohamed001@gmail.com</a:t>
                      </a:r>
                      <a:endParaRPr lang="en-GB" sz="1100">
                        <a:effectLst/>
                        <a:latin typeface="Calibri"/>
                        <a:ea typeface="Calibri"/>
                        <a:cs typeface="Times New Roman"/>
                      </a:endParaRPr>
                    </a:p>
                  </a:txBody>
                  <a:tcPr marL="66831" marR="66831" marT="0" marB="0"/>
                </a:tc>
              </a:tr>
              <a:tr h="265568">
                <a:tc>
                  <a:txBody>
                    <a:bodyPr/>
                    <a:lstStyle/>
                    <a:p>
                      <a:pPr marL="0" marR="0">
                        <a:lnSpc>
                          <a:spcPct val="115000"/>
                        </a:lnSpc>
                        <a:spcBef>
                          <a:spcPts val="0"/>
                        </a:spcBef>
                        <a:spcAft>
                          <a:spcPts val="0"/>
                        </a:spcAft>
                      </a:pPr>
                      <a:r>
                        <a:rPr lang="en-GB" sz="1200">
                          <a:effectLst/>
                        </a:rPr>
                        <a:t>Campus Supervisor</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err="1">
                          <a:effectLst/>
                        </a:rPr>
                        <a:t>Tilkadir</a:t>
                      </a:r>
                      <a:r>
                        <a:rPr lang="en-GB" sz="1200" dirty="0">
                          <a:effectLst/>
                        </a:rPr>
                        <a:t> Juma</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0792810744</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100">
                          <a:effectLst/>
                        </a:rPr>
                        <a:t>Thilkahum2@gmail.com</a:t>
                      </a:r>
                      <a:endParaRPr lang="en-GB" sz="1100">
                        <a:effectLst/>
                        <a:latin typeface="Calibri"/>
                        <a:ea typeface="Calibri"/>
                        <a:cs typeface="Times New Roman"/>
                      </a:endParaRPr>
                    </a:p>
                  </a:txBody>
                  <a:tcPr marL="66831" marR="66831" marT="0" marB="0"/>
                </a:tc>
              </a:tr>
              <a:tr h="531139">
                <a:tc>
                  <a:txBody>
                    <a:bodyPr/>
                    <a:lstStyle/>
                    <a:p>
                      <a:pPr marL="0" marR="0">
                        <a:lnSpc>
                          <a:spcPct val="115000"/>
                        </a:lnSpc>
                        <a:spcBef>
                          <a:spcPts val="0"/>
                        </a:spcBef>
                        <a:spcAft>
                          <a:spcPts val="1000"/>
                        </a:spcAft>
                      </a:pPr>
                      <a:r>
                        <a:rPr lang="en-GB" sz="1200">
                          <a:effectLst/>
                        </a:rPr>
                        <a:t>Food supplies</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Abdurrahman Bawazir</a:t>
                      </a:r>
                      <a:endParaRPr lang="en-GB" sz="1100" dirty="0">
                        <a:effectLst/>
                        <a:latin typeface="Calibri"/>
                        <a:ea typeface="Calibri"/>
                        <a:cs typeface="Times New Roman"/>
                      </a:endParaRPr>
                    </a:p>
                  </a:txBody>
                  <a:tcPr marL="66831" marR="66831" marT="0" marB="0"/>
                </a:tc>
                <a:tc>
                  <a:txBody>
                    <a:bodyPr/>
                    <a:lstStyle/>
                    <a:p>
                      <a:pPr marL="0" marR="0" algn="just">
                        <a:lnSpc>
                          <a:spcPct val="115000"/>
                        </a:lnSpc>
                        <a:spcBef>
                          <a:spcPts val="0"/>
                        </a:spcBef>
                        <a:spcAft>
                          <a:spcPts val="0"/>
                        </a:spcAft>
                      </a:pPr>
                      <a:r>
                        <a:rPr lang="en-GB" sz="1200">
                          <a:effectLst/>
                        </a:rPr>
                        <a:t>0722836683</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0741029966</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abdurrahmanbwzr@gmail.com</a:t>
                      </a:r>
                      <a:endParaRPr lang="en-GB" sz="1100">
                        <a:effectLst/>
                        <a:latin typeface="Calibri"/>
                        <a:ea typeface="Calibri"/>
                        <a:cs typeface="Times New Roman"/>
                      </a:endParaRPr>
                    </a:p>
                  </a:txBody>
                  <a:tcPr marL="66831" marR="66831" marT="0" marB="0"/>
                </a:tc>
              </a:tr>
              <a:tr h="821586">
                <a:tc>
                  <a:txBody>
                    <a:bodyPr/>
                    <a:lstStyle/>
                    <a:p>
                      <a:pPr marL="0" marR="0">
                        <a:lnSpc>
                          <a:spcPct val="115000"/>
                        </a:lnSpc>
                        <a:spcBef>
                          <a:spcPts val="0"/>
                        </a:spcBef>
                        <a:spcAft>
                          <a:spcPts val="1000"/>
                        </a:spcAft>
                      </a:pPr>
                      <a:r>
                        <a:rPr lang="en-GB" sz="1200" dirty="0">
                          <a:effectLst/>
                        </a:rPr>
                        <a:t>Makupa Police Department</a:t>
                      </a:r>
                      <a:endParaRPr lang="en-GB" sz="1100" dirty="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Police officer</a:t>
                      </a:r>
                      <a:endParaRPr lang="en-GB" sz="1100">
                        <a:effectLst/>
                        <a:latin typeface="Calibri"/>
                        <a:ea typeface="Calibri"/>
                        <a:cs typeface="Times New Roman"/>
                      </a:endParaRPr>
                    </a:p>
                  </a:txBody>
                  <a:tcPr marL="66831" marR="66831" marT="0" marB="0"/>
                </a:tc>
                <a:tc>
                  <a:txBody>
                    <a:bodyPr/>
                    <a:lstStyle/>
                    <a:p>
                      <a:pPr marL="514350" marR="0">
                        <a:lnSpc>
                          <a:spcPct val="115000"/>
                        </a:lnSpc>
                        <a:spcBef>
                          <a:spcPts val="0"/>
                        </a:spcBef>
                        <a:spcAft>
                          <a:spcPts val="0"/>
                        </a:spcAft>
                      </a:pPr>
                      <a:r>
                        <a:rPr lang="en-GB" sz="1200">
                          <a:effectLst/>
                        </a:rPr>
                        <a:t>911</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a:effectLst/>
                        </a:rPr>
                        <a:t>0722999999</a:t>
                      </a:r>
                      <a:endParaRPr lang="en-GB" sz="1100">
                        <a:effectLst/>
                        <a:latin typeface="Calibri"/>
                        <a:ea typeface="Calibri"/>
                        <a:cs typeface="Times New Roman"/>
                      </a:endParaRPr>
                    </a:p>
                  </a:txBody>
                  <a:tcPr marL="66831" marR="66831" marT="0" marB="0"/>
                </a:tc>
                <a:tc>
                  <a:txBody>
                    <a:bodyPr/>
                    <a:lstStyle/>
                    <a:p>
                      <a:pPr marL="0" marR="0">
                        <a:lnSpc>
                          <a:spcPct val="115000"/>
                        </a:lnSpc>
                        <a:spcBef>
                          <a:spcPts val="0"/>
                        </a:spcBef>
                        <a:spcAft>
                          <a:spcPts val="0"/>
                        </a:spcAft>
                      </a:pPr>
                      <a:r>
                        <a:rPr lang="en-GB" sz="1200" dirty="0">
                          <a:effectLst/>
                        </a:rPr>
                        <a:t>https:/www.kenyapolice.go.ke</a:t>
                      </a:r>
                      <a:r>
                        <a:rPr lang="en-GB" sz="1200" u="sng" dirty="0">
                          <a:effectLst/>
                          <a:hlinkClick r:id="rId2"/>
                        </a:rPr>
                        <a:t/>
                      </a:r>
                      <a:br>
                        <a:rPr lang="en-GB" sz="1200" u="sng" dirty="0">
                          <a:effectLst/>
                          <a:hlinkClick r:id="rId2"/>
                        </a:rPr>
                      </a:br>
                      <a:endParaRPr lang="en-GB" sz="1100" dirty="0">
                        <a:effectLst/>
                      </a:endParaRPr>
                    </a:p>
                    <a:p>
                      <a:pPr marL="51435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6831" marR="66831" marT="0" marB="0"/>
                </a:tc>
              </a:tr>
            </a:tbl>
          </a:graphicData>
        </a:graphic>
      </p:graphicFrame>
    </p:spTree>
    <p:extLst>
      <p:ext uri="{BB962C8B-B14F-4D97-AF65-F5344CB8AC3E}">
        <p14:creationId xmlns:p14="http://schemas.microsoft.com/office/powerpoint/2010/main" val="3603998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809</Words>
  <Application>Microsoft Office PowerPoint</Application>
  <PresentationFormat>On-screen Show (4:3)</PresentationFormat>
  <Paragraphs>111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TALIP OZDEMIR</dc:creator>
  <cp:lastModifiedBy>TALIP OZDEMIR</cp:lastModifiedBy>
  <cp:revision>13</cp:revision>
  <dcterms:created xsi:type="dcterms:W3CDTF">2006-08-16T00:00:00Z</dcterms:created>
  <dcterms:modified xsi:type="dcterms:W3CDTF">2021-10-05T17:59:06Z</dcterms:modified>
</cp:coreProperties>
</file>