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9" r:id="rId3"/>
    <p:sldId id="271" r:id="rId4"/>
    <p:sldId id="268" r:id="rId5"/>
    <p:sldId id="272" r:id="rId6"/>
    <p:sldId id="270" r:id="rId7"/>
    <p:sldId id="256" r:id="rId8"/>
    <p:sldId id="257" r:id="rId9"/>
    <p:sldId id="258" r:id="rId10"/>
    <p:sldId id="259" r:id="rId11"/>
    <p:sldId id="260"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17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C98202F-1BC0-4CC2-A441-7E2AAC5E591A}"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8202F-1BC0-4CC2-A441-7E2AAC5E591A}"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8202F-1BC0-4CC2-A441-7E2AAC5E591A}"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98202F-1BC0-4CC2-A441-7E2AAC5E591A}"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C98202F-1BC0-4CC2-A441-7E2AAC5E591A}"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C98202F-1BC0-4CC2-A441-7E2AAC5E591A}" type="datetimeFigureOut">
              <a:rPr lang="en-GB" smtClean="0"/>
              <a:t>01/12/2021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3920CC-4B81-4601-8420-243137B9C999}"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98202F-1BC0-4CC2-A441-7E2AAC5E591A}" type="datetimeFigureOut">
              <a:rPr lang="en-GB" smtClean="0"/>
              <a:t>01/12/2021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98202F-1BC0-4CC2-A441-7E2AAC5E591A}" type="datetimeFigureOut">
              <a:rPr lang="en-GB" smtClean="0"/>
              <a:t>01/12/2021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98202F-1BC0-4CC2-A441-7E2AAC5E591A}" type="datetimeFigureOut">
              <a:rPr lang="en-GB" smtClean="0"/>
              <a:t>01/12/2021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C98202F-1BC0-4CC2-A441-7E2AAC5E591A}" type="datetimeFigureOut">
              <a:rPr lang="en-GB" smtClean="0"/>
              <a:t>01/12/2021</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923920CC-4B81-4601-8420-243137B9C999}"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8202F-1BC0-4CC2-A441-7E2AAC5E591A}" type="datetimeFigureOut">
              <a:rPr lang="en-GB" smtClean="0"/>
              <a:t>01/12/2021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3920CC-4B81-4601-8420-243137B9C99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C98202F-1BC0-4CC2-A441-7E2AAC5E591A}" type="datetimeFigureOut">
              <a:rPr lang="en-GB" smtClean="0"/>
              <a:t>01/12/2021</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923920CC-4B81-4601-8420-243137B9C99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52600"/>
            <a:ext cx="8229600" cy="2819400"/>
          </a:xfrm>
          <a:solidFill>
            <a:schemeClr val="accent2"/>
          </a:solidFill>
        </p:spPr>
        <p:txBody>
          <a:bodyPr>
            <a:normAutofit/>
          </a:bodyPr>
          <a:lstStyle/>
          <a:p>
            <a:pPr algn="ctr"/>
            <a:r>
              <a:rPr lang="en-US" sz="4800" b="1" dirty="0" smtClean="0">
                <a:solidFill>
                  <a:schemeClr val="bg1"/>
                </a:solidFill>
                <a:effectLst>
                  <a:outerShdw blurRad="38100" dist="38100" dir="2700000" algn="tl">
                    <a:srgbClr val="000000">
                      <a:alpha val="43137"/>
                    </a:srgbClr>
                  </a:outerShdw>
                </a:effectLst>
              </a:rPr>
              <a:t>ADVOCATING </a:t>
            </a:r>
            <a:br>
              <a:rPr lang="en-US" sz="4800" b="1" dirty="0" smtClean="0">
                <a:solidFill>
                  <a:schemeClr val="bg1"/>
                </a:solidFill>
                <a:effectLst>
                  <a:outerShdw blurRad="38100" dist="38100" dir="2700000" algn="tl">
                    <a:srgbClr val="000000">
                      <a:alpha val="43137"/>
                    </a:srgbClr>
                  </a:outerShdw>
                </a:effectLst>
              </a:rPr>
            </a:br>
            <a:r>
              <a:rPr lang="en-US" sz="4800" b="1" dirty="0" smtClean="0">
                <a:solidFill>
                  <a:schemeClr val="bg1"/>
                </a:solidFill>
                <a:effectLst>
                  <a:outerShdw blurRad="38100" dist="38100" dir="2700000" algn="tl">
                    <a:srgbClr val="000000">
                      <a:alpha val="43137"/>
                    </a:srgbClr>
                  </a:outerShdw>
                </a:effectLst>
              </a:rPr>
              <a:t>SCHOOL COUNSELOR</a:t>
            </a:r>
            <a:endParaRPr lang="en-GB" sz="4800" b="1" dirty="0">
              <a:solidFill>
                <a:schemeClr val="bg1"/>
              </a:solidFill>
              <a:effectLst>
                <a:outerShdw blurRad="38100" dist="38100" dir="2700000" algn="tl">
                  <a:srgbClr val="000000">
                    <a:alpha val="43137"/>
                  </a:srgbClr>
                </a:outerShdw>
              </a:effectLst>
            </a:endParaRPr>
          </a:p>
        </p:txBody>
      </p:sp>
      <p:sp>
        <p:nvSpPr>
          <p:cNvPr id="3" name="Title 1"/>
          <p:cNvSpPr txBox="1">
            <a:spLocks/>
          </p:cNvSpPr>
          <p:nvPr/>
        </p:nvSpPr>
        <p:spPr>
          <a:xfrm>
            <a:off x="381000" y="152400"/>
            <a:ext cx="8229600" cy="1524000"/>
          </a:xfrm>
          <a:prstGeom prst="rect">
            <a:avLst/>
          </a:prstGeom>
          <a:solidFill>
            <a:schemeClr val="accent3"/>
          </a:solidFill>
        </p:spPr>
        <p:txBody>
          <a:bodyPr vert="horz" lIns="91440" tIns="45720" rIns="91440" bIns="45720" rtlCol="0" anchor="ctr">
            <a:norm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endParaRPr lang="en-GB" sz="4800" b="1" dirty="0">
              <a:solidFill>
                <a:schemeClr val="bg1"/>
              </a:solidFill>
              <a:effectLst>
                <a:outerShdw blurRad="38100" dist="38100" dir="2700000" algn="tl">
                  <a:srgbClr val="000000">
                    <a:alpha val="43137"/>
                  </a:srgbClr>
                </a:outerShdw>
              </a:effectLst>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94927" y="152400"/>
            <a:ext cx="1715673" cy="15240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402" y="156927"/>
            <a:ext cx="1723176" cy="1519473"/>
          </a:xfrm>
          <a:prstGeom prst="rect">
            <a:avLst/>
          </a:prstGeom>
        </p:spPr>
      </p:pic>
    </p:spTree>
    <p:extLst>
      <p:ext uri="{BB962C8B-B14F-4D97-AF65-F5344CB8AC3E}">
        <p14:creationId xmlns:p14="http://schemas.microsoft.com/office/powerpoint/2010/main" val="2860976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pPr algn="ctr"/>
            <a:r>
              <a:rPr lang="en-GB" dirty="0" smtClean="0"/>
              <a:t>Craft message</a:t>
            </a:r>
            <a:endParaRPr lang="en-GB" dirty="0"/>
          </a:p>
        </p:txBody>
      </p:sp>
      <p:sp>
        <p:nvSpPr>
          <p:cNvPr id="3" name="Rectangle 2"/>
          <p:cNvSpPr/>
          <p:nvPr/>
        </p:nvSpPr>
        <p:spPr>
          <a:xfrm>
            <a:off x="1905000" y="1828800"/>
            <a:ext cx="6019800" cy="3785652"/>
          </a:xfrm>
          <a:prstGeom prst="rect">
            <a:avLst/>
          </a:prstGeom>
        </p:spPr>
        <p:txBody>
          <a:bodyPr wrap="square">
            <a:spAutoFit/>
          </a:bodyPr>
          <a:lstStyle/>
          <a:p>
            <a:r>
              <a:rPr lang="en-US" sz="2400" dirty="0" smtClean="0">
                <a:latin typeface="Times New Roman" pitchFamily="18" charset="0"/>
                <a:cs typeface="Times New Roman" pitchFamily="18" charset="0"/>
              </a:rPr>
              <a:t>“I am here everyday to encourage you to continue to provide a full educational experience to the elementary students of the Qubaa High School by continuing to provide quality school counseling by certified professionals.”</a:t>
            </a:r>
          </a:p>
          <a:p>
            <a:r>
              <a:rPr lang="en-US" sz="2400" dirty="0" smtClean="0">
                <a:latin typeface="Times New Roman" pitchFamily="18" charset="0"/>
                <a:cs typeface="Times New Roman" pitchFamily="18" charset="0"/>
              </a:rPr>
              <a:t>“we work for your future”</a:t>
            </a:r>
          </a:p>
          <a:p>
            <a:endParaRPr lang="en-US" sz="2400" dirty="0">
              <a:latin typeface="Times New Roman" pitchFamily="18" charset="0"/>
              <a:cs typeface="Times New Roman" pitchFamily="18" charset="0"/>
            </a:endParaRPr>
          </a:p>
          <a:p>
            <a:r>
              <a:rPr lang="en-GB" sz="2400" dirty="0"/>
              <a:t>A</a:t>
            </a:r>
            <a:r>
              <a:rPr lang="en-GB" sz="2400" dirty="0" smtClean="0"/>
              <a:t>ll students should benefit from counseling service.</a:t>
            </a:r>
            <a:endParaRPr lang="en-GB" sz="2400" dirty="0">
              <a:latin typeface="Times New Roman" pitchFamily="18" charset="0"/>
              <a:cs typeface="Times New Roman" pitchFamily="18" charset="0"/>
            </a:endParaRPr>
          </a:p>
        </p:txBody>
      </p:sp>
    </p:spTree>
    <p:extLst>
      <p:ext uri="{BB962C8B-B14F-4D97-AF65-F5344CB8AC3E}">
        <p14:creationId xmlns:p14="http://schemas.microsoft.com/office/powerpoint/2010/main" val="4237792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pPr algn="ctr"/>
            <a:r>
              <a:rPr lang="en-US" dirty="0" smtClean="0"/>
              <a:t>Plan Into Action</a:t>
            </a:r>
            <a:endParaRPr lang="en-GB" dirty="0"/>
          </a:p>
        </p:txBody>
      </p:sp>
      <p:sp>
        <p:nvSpPr>
          <p:cNvPr id="3" name="Rectangle 2"/>
          <p:cNvSpPr/>
          <p:nvPr/>
        </p:nvSpPr>
        <p:spPr>
          <a:xfrm>
            <a:off x="1143000" y="1524000"/>
            <a:ext cx="6477000" cy="1631216"/>
          </a:xfrm>
          <a:prstGeom prst="rect">
            <a:avLst/>
          </a:prstGeom>
        </p:spPr>
        <p:txBody>
          <a:bodyPr wrap="square">
            <a:spAutoFit/>
          </a:bodyPr>
          <a:lstStyle/>
          <a:p>
            <a:r>
              <a:rPr lang="en-US" sz="2000" dirty="0" smtClean="0">
                <a:latin typeface="Times New Roman" pitchFamily="18" charset="0"/>
                <a:cs typeface="Times New Roman" pitchFamily="18" charset="0"/>
              </a:rPr>
              <a:t>Now is the time to put all the plans we have made for school counseling services into action.</a:t>
            </a:r>
          </a:p>
          <a:p>
            <a:r>
              <a:rPr lang="en-US" sz="2000" dirty="0" smtClean="0">
                <a:latin typeface="Times New Roman" pitchFamily="18" charset="0"/>
                <a:cs typeface="Times New Roman" pitchFamily="18" charset="0"/>
              </a:rPr>
              <a:t>Short and long term plans, career plans, academic plan, college application plan will be in action after settled all of them</a:t>
            </a: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628538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77240"/>
          </a:xfrm>
          <a:solidFill>
            <a:schemeClr val="accent2"/>
          </a:solidFill>
        </p:spPr>
        <p:txBody>
          <a:bodyPr>
            <a:normAutofit fontScale="90000"/>
          </a:bodyPr>
          <a:lstStyle/>
          <a:p>
            <a:pPr algn="ctr"/>
            <a:r>
              <a:rPr lang="en-US" dirty="0" smtClean="0"/>
              <a:t>Identify resources and gaps, monitor and adapt the strategy</a:t>
            </a:r>
            <a:endParaRPr lang="en-GB" dirty="0"/>
          </a:p>
        </p:txBody>
      </p:sp>
      <p:sp>
        <p:nvSpPr>
          <p:cNvPr id="3" name="Rectangle 2"/>
          <p:cNvSpPr/>
          <p:nvPr/>
        </p:nvSpPr>
        <p:spPr>
          <a:xfrm>
            <a:off x="1066800" y="1752600"/>
            <a:ext cx="6934200" cy="4653646"/>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As the person who provides the counseling service, we choose the resources we will give to the students at the school.</a:t>
            </a:r>
          </a:p>
          <a:p>
            <a:pPr>
              <a:lnSpc>
                <a:spcPct val="150000"/>
              </a:lnSpc>
            </a:pPr>
            <a:r>
              <a:rPr lang="en-US" sz="2000" dirty="0" smtClean="0">
                <a:latin typeface="Times New Roman" pitchFamily="18" charset="0"/>
                <a:cs typeface="Times New Roman" pitchFamily="18" charset="0"/>
              </a:rPr>
              <a:t>For example : The career assessment.</a:t>
            </a:r>
          </a:p>
          <a:p>
            <a:pPr>
              <a:lnSpc>
                <a:spcPct val="150000"/>
              </a:lnSpc>
            </a:pPr>
            <a:r>
              <a:rPr lang="en-US" sz="2000" dirty="0" smtClean="0">
                <a:latin typeface="Times New Roman" pitchFamily="18" charset="0"/>
                <a:cs typeface="Times New Roman" pitchFamily="18" charset="0"/>
              </a:rPr>
              <a:t>Because most of students are not aware of this service we provide in school. And most of them need this  service, </a:t>
            </a:r>
          </a:p>
          <a:p>
            <a:pPr>
              <a:lnSpc>
                <a:spcPct val="150000"/>
              </a:lnSpc>
            </a:pPr>
            <a:r>
              <a:rPr lang="en-US" sz="2000" dirty="0" smtClean="0">
                <a:latin typeface="Times New Roman" pitchFamily="18" charset="0"/>
                <a:cs typeface="Times New Roman" pitchFamily="18" charset="0"/>
              </a:rPr>
              <a:t>I made a plan to make assessment to all form-1 students until end of the year.</a:t>
            </a:r>
          </a:p>
          <a:p>
            <a:pPr>
              <a:lnSpc>
                <a:spcPct val="150000"/>
              </a:lnSpc>
            </a:pPr>
            <a:r>
              <a:rPr lang="en-US" sz="2000" dirty="0" smtClean="0">
                <a:latin typeface="Times New Roman" pitchFamily="18" charset="0"/>
                <a:cs typeface="Times New Roman" pitchFamily="18" charset="0"/>
              </a:rPr>
              <a:t>So when I do every year like this by end of 4 year all student will be done with assessments and minimized all problem they are facing now.</a:t>
            </a: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3997022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520940" cy="548640"/>
          </a:xfrm>
          <a:solidFill>
            <a:schemeClr val="accent2"/>
          </a:solidFill>
        </p:spPr>
        <p:txBody>
          <a:bodyPr/>
          <a:lstStyle/>
          <a:p>
            <a:pPr algn="ctr"/>
            <a:r>
              <a:rPr lang="en-US" dirty="0" smtClean="0">
                <a:latin typeface="Times New Roman" pitchFamily="18" charset="0"/>
                <a:cs typeface="Times New Roman" pitchFamily="18" charset="0"/>
              </a:rPr>
              <a:t>Who is school counselor?</a:t>
            </a:r>
            <a:endParaRPr lang="en-GB" dirty="0">
              <a:latin typeface="Times New Roman" pitchFamily="18" charset="0"/>
              <a:cs typeface="Times New Roman" pitchFamily="18" charset="0"/>
            </a:endParaRPr>
          </a:p>
        </p:txBody>
      </p:sp>
      <p:sp>
        <p:nvSpPr>
          <p:cNvPr id="4" name="Rectangle 3"/>
          <p:cNvSpPr/>
          <p:nvPr/>
        </p:nvSpPr>
        <p:spPr>
          <a:xfrm>
            <a:off x="618565" y="1951672"/>
            <a:ext cx="7924800" cy="4191981"/>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As professionals, we are continually answering this question as we advocate for our profession. To promote advocacy, Counselors sometimes feel uncomfortable as they try to show their worth as a school counselor, but advocacy is necessary and will ultimately demonstrate how students are different because of what school counselors do. </a:t>
            </a:r>
          </a:p>
          <a:p>
            <a:pPr>
              <a:lnSpc>
                <a:spcPct val="150000"/>
              </a:lnSpc>
            </a:pPr>
            <a:r>
              <a:rPr lang="en-US" sz="2000" dirty="0" smtClean="0">
                <a:latin typeface="Times New Roman" pitchFamily="18" charset="0"/>
                <a:cs typeface="Times New Roman" pitchFamily="18" charset="0"/>
              </a:rPr>
              <a:t>Advocating for role a school counselor means stepping out of your realm and into the realm of your stakeholders. Teachers, parents, and administrators how your work aligns with what is important to them. </a:t>
            </a:r>
            <a:endParaRPr lang="en-GB" sz="2000" dirty="0" smtClean="0">
              <a:latin typeface="Times New Roman" pitchFamily="18" charset="0"/>
              <a:cs typeface="Times New Roman" pitchFamily="18" charset="0"/>
            </a:endParaRPr>
          </a:p>
          <a:p>
            <a:pPr>
              <a:lnSpc>
                <a:spcPct val="150000"/>
              </a:lnSpc>
            </a:pP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2568843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77240"/>
          </a:xfrm>
          <a:solidFill>
            <a:schemeClr val="accent2"/>
          </a:solidFill>
        </p:spPr>
        <p:txBody>
          <a:bodyPr>
            <a:noAutofit/>
          </a:bodyPr>
          <a:lstStyle/>
          <a:p>
            <a:r>
              <a:rPr lang="en-US" sz="2400" b="1" dirty="0">
                <a:latin typeface="Times New Roman" pitchFamily="18" charset="0"/>
                <a:cs typeface="Times New Roman" pitchFamily="18" charset="0"/>
              </a:rPr>
              <a:t>Advocacy in Defining the Role of the School Counselor</a:t>
            </a:r>
            <a:endParaRPr lang="en-GB" sz="2400" dirty="0">
              <a:latin typeface="Times New Roman" pitchFamily="18" charset="0"/>
              <a:cs typeface="Times New Roman" pitchFamily="18" charset="0"/>
            </a:endParaRPr>
          </a:p>
        </p:txBody>
      </p:sp>
      <p:sp>
        <p:nvSpPr>
          <p:cNvPr id="5" name="Rectangle 4"/>
          <p:cNvSpPr/>
          <p:nvPr/>
        </p:nvSpPr>
        <p:spPr>
          <a:xfrm>
            <a:off x="510988" y="1341908"/>
            <a:ext cx="7848600" cy="5538504"/>
          </a:xfrm>
          <a:prstGeom prst="rect">
            <a:avLst/>
          </a:prstGeom>
        </p:spPr>
        <p:txBody>
          <a:bodyPr wrap="square">
            <a:spAutoFit/>
          </a:bodyPr>
          <a:lstStyle/>
          <a:p>
            <a:pPr>
              <a:lnSpc>
                <a:spcPct val="200000"/>
              </a:lnSpc>
            </a:pPr>
            <a:r>
              <a:rPr lang="en-US" sz="2000" dirty="0" smtClean="0">
                <a:latin typeface="Times New Roman" pitchFamily="18" charset="0"/>
                <a:cs typeface="Times New Roman" pitchFamily="18" charset="0"/>
              </a:rPr>
              <a:t>Advocacy is sharing our role with teachers, administrators, school board, legislators and showing them how we can help them to reach our educational goals.</a:t>
            </a:r>
          </a:p>
          <a:p>
            <a:pPr>
              <a:lnSpc>
                <a:spcPct val="200000"/>
              </a:lnSpc>
            </a:pPr>
            <a:r>
              <a:rPr lang="en-US" sz="2000" dirty="0" smtClean="0">
                <a:latin typeface="Times New Roman" pitchFamily="18" charset="0"/>
                <a:cs typeface="Times New Roman" pitchFamily="18" charset="0"/>
              </a:rPr>
              <a:t>The school counselor’s role remains unclear in many school districts. School counselors’ tasks, expectations and demands vary from district to district and school to school. In many cases, the definition of the school counselor’s role is left to the administrator’s discretion. When faced with questions about their roles and responsibilities, school counselors can refer to One Vision, One Voice resources.</a:t>
            </a: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1220472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accent2"/>
          </a:solidFill>
        </p:spPr>
        <p:txBody>
          <a:bodyPr>
            <a:normAutofit/>
          </a:bodyPr>
          <a:lstStyle/>
          <a:p>
            <a:pPr algn="ctr"/>
            <a:r>
              <a:rPr lang="en-US" sz="4000" dirty="0" smtClean="0">
                <a:latin typeface="Times New Roman" pitchFamily="18" charset="0"/>
                <a:cs typeface="Times New Roman" pitchFamily="18" charset="0"/>
              </a:rPr>
              <a:t>Advocacy’s Impacts</a:t>
            </a:r>
            <a:endParaRPr lang="en-GB" sz="4000" dirty="0">
              <a:latin typeface="Times New Roman" pitchFamily="18" charset="0"/>
              <a:cs typeface="Times New Roman" pitchFamily="18" charset="0"/>
            </a:endParaRPr>
          </a:p>
        </p:txBody>
      </p:sp>
      <p:sp>
        <p:nvSpPr>
          <p:cNvPr id="3" name="Title 1"/>
          <p:cNvSpPr txBox="1">
            <a:spLocks/>
          </p:cNvSpPr>
          <p:nvPr/>
        </p:nvSpPr>
        <p:spPr>
          <a:xfrm>
            <a:off x="457200" y="1219200"/>
            <a:ext cx="8229600" cy="518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lgn="l">
              <a:lnSpc>
                <a:spcPct val="120000"/>
              </a:lnSpc>
              <a:buFont typeface="Arial" pitchFamily="34" charset="0"/>
              <a:buChar char="•"/>
            </a:pPr>
            <a:r>
              <a:rPr lang="en-US" sz="2000" dirty="0" smtClean="0">
                <a:latin typeface="Times New Roman" pitchFamily="18" charset="0"/>
                <a:cs typeface="Times New Roman" pitchFamily="18" charset="0"/>
              </a:rPr>
              <a:t>Share vision to guide change</a:t>
            </a:r>
          </a:p>
          <a:p>
            <a:pPr marL="571500" indent="-571500" algn="l">
              <a:lnSpc>
                <a:spcPct val="120000"/>
              </a:lnSpc>
              <a:buFont typeface="Arial" pitchFamily="34" charset="0"/>
              <a:buChar char="•"/>
            </a:pPr>
            <a:r>
              <a:rPr lang="en-US" sz="2000" dirty="0" smtClean="0">
                <a:latin typeface="Times New Roman" pitchFamily="18" charset="0"/>
                <a:cs typeface="Times New Roman" pitchFamily="18" charset="0"/>
              </a:rPr>
              <a:t>Leadership capable of driving change</a:t>
            </a:r>
          </a:p>
          <a:p>
            <a:pPr marL="571500" indent="-571500" algn="l">
              <a:lnSpc>
                <a:spcPct val="120000"/>
              </a:lnSpc>
              <a:buFont typeface="Arial" pitchFamily="34" charset="0"/>
              <a:buChar char="•"/>
            </a:pPr>
            <a:r>
              <a:rPr lang="en-US" sz="2000" dirty="0" smtClean="0">
                <a:latin typeface="Times New Roman" pitchFamily="18" charset="0"/>
                <a:cs typeface="Times New Roman" pitchFamily="18" charset="0"/>
              </a:rPr>
              <a:t>Organizational arrangement change</a:t>
            </a:r>
          </a:p>
          <a:p>
            <a:pPr marL="571500" indent="-571500" algn="l">
              <a:lnSpc>
                <a:spcPct val="120000"/>
              </a:lnSpc>
              <a:buFont typeface="Arial" pitchFamily="34" charset="0"/>
              <a:buChar char="•"/>
            </a:pPr>
            <a:r>
              <a:rPr lang="en-US" sz="2000" dirty="0" smtClean="0">
                <a:latin typeface="Times New Roman" pitchFamily="18" charset="0"/>
                <a:cs typeface="Times New Roman" pitchFamily="18" charset="0"/>
              </a:rPr>
              <a:t>School counselor is thinking systematically by identifying practices that negatively impact students and those that should be replicated or explained</a:t>
            </a:r>
          </a:p>
          <a:p>
            <a:pPr marL="571500" indent="-571500" algn="l">
              <a:lnSpc>
                <a:spcPct val="120000"/>
              </a:lnSpc>
              <a:buFont typeface="Arial" pitchFamily="34" charset="0"/>
              <a:buChar char="•"/>
            </a:pPr>
            <a:r>
              <a:rPr lang="en-US" sz="2000" dirty="0" smtClean="0">
                <a:latin typeface="Times New Roman" pitchFamily="18" charset="0"/>
                <a:cs typeface="Times New Roman" pitchFamily="18" charset="0"/>
              </a:rPr>
              <a:t>Reaching more students</a:t>
            </a:r>
          </a:p>
          <a:p>
            <a:pPr marL="571500" indent="-571500" algn="l">
              <a:lnSpc>
                <a:spcPct val="120000"/>
              </a:lnSpc>
              <a:buFont typeface="Arial" pitchFamily="34" charset="0"/>
              <a:buChar char="•"/>
            </a:pPr>
            <a:r>
              <a:rPr lang="en-US" sz="2000" dirty="0" smtClean="0">
                <a:latin typeface="Times New Roman" pitchFamily="18" charset="0"/>
                <a:cs typeface="Times New Roman" pitchFamily="18" charset="0"/>
              </a:rPr>
              <a:t>The school counselor collaborating with other educators can help foster a vision and belief in the development of high aspiration in every child.</a:t>
            </a:r>
          </a:p>
          <a:p>
            <a:pPr marL="571500" indent="-571500" algn="l">
              <a:lnSpc>
                <a:spcPct val="120000"/>
              </a:lnSpc>
              <a:buFont typeface="Arial" pitchFamily="34" charset="0"/>
              <a:buChar char="•"/>
            </a:pPr>
            <a:r>
              <a:rPr lang="en-US" sz="2000" dirty="0" smtClean="0">
                <a:latin typeface="Times New Roman" pitchFamily="18" charset="0"/>
                <a:cs typeface="Times New Roman" pitchFamily="18" charset="0"/>
              </a:rPr>
              <a:t>The school counselor’s skills in communication interpersonal relationship, problem solving, and conflict resolution can impact the beliefs and attitudes of teachers and administrators regarding widening opportunities for students.</a:t>
            </a: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2322702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5486400"/>
          </a:xfrm>
        </p:spPr>
        <p:txBody>
          <a:bodyPr>
            <a:noAutofit/>
          </a:bodyPr>
          <a:lstStyle/>
          <a:p>
            <a:pPr algn="l">
              <a:lnSpc>
                <a:spcPct val="150000"/>
              </a:lnSpc>
            </a:pPr>
            <a:r>
              <a:rPr lang="en-US" sz="2400" b="1" dirty="0" smtClean="0"/>
              <a:t>Beneficence</a:t>
            </a:r>
            <a:r>
              <a:rPr lang="en-US" sz="2400" dirty="0" smtClean="0"/>
              <a:t> </a:t>
            </a:r>
            <a:r>
              <a:rPr lang="en-US" sz="2400" dirty="0"/>
              <a:t>– continually seek ways to enhance opportunities for student </a:t>
            </a:r>
            <a:r>
              <a:rPr lang="en-US" sz="2400" dirty="0" smtClean="0"/>
              <a:t>success.</a:t>
            </a:r>
            <a:br>
              <a:rPr lang="en-US" sz="2400" dirty="0" smtClean="0"/>
            </a:br>
            <a:r>
              <a:rPr lang="en-US" sz="2400" b="1" dirty="0" smtClean="0"/>
              <a:t>Nonmaleficence</a:t>
            </a:r>
            <a:r>
              <a:rPr lang="en-US" sz="2400" dirty="0" smtClean="0"/>
              <a:t> </a:t>
            </a:r>
            <a:r>
              <a:rPr lang="en-US" sz="2400" dirty="0"/>
              <a:t>– consider the impact of one’s action or lack of action to determine if potential harm will </a:t>
            </a:r>
            <a:r>
              <a:rPr lang="en-US" sz="2400" dirty="0" smtClean="0"/>
              <a:t>result.</a:t>
            </a:r>
            <a:br>
              <a:rPr lang="en-US" sz="2400" dirty="0" smtClean="0"/>
            </a:br>
            <a:r>
              <a:rPr lang="en-US" sz="2400" b="1" dirty="0" smtClean="0"/>
              <a:t>Loyalty</a:t>
            </a:r>
            <a:r>
              <a:rPr lang="en-US" sz="2400" dirty="0" smtClean="0"/>
              <a:t> </a:t>
            </a:r>
            <a:r>
              <a:rPr lang="en-US" sz="2400" dirty="0"/>
              <a:t>– remain steadfast in efforts to make systemic change for all </a:t>
            </a:r>
            <a:r>
              <a:rPr lang="en-US" sz="2400" dirty="0" smtClean="0"/>
              <a:t>students.</a:t>
            </a:r>
            <a:br>
              <a:rPr lang="en-US" sz="2400" dirty="0" smtClean="0"/>
            </a:br>
            <a:r>
              <a:rPr lang="en-US" sz="2400" b="1" dirty="0" smtClean="0"/>
              <a:t>Justice</a:t>
            </a:r>
            <a:r>
              <a:rPr lang="en-US" sz="2400" dirty="0" smtClean="0"/>
              <a:t> </a:t>
            </a:r>
            <a:r>
              <a:rPr lang="en-US" sz="2400" dirty="0"/>
              <a:t>– look at each individual’s unique needs and be able to justify treating students </a:t>
            </a:r>
            <a:r>
              <a:rPr lang="en-US" sz="2400" dirty="0" smtClean="0"/>
              <a:t>differently.</a:t>
            </a:r>
            <a:br>
              <a:rPr lang="en-US" sz="2400" dirty="0" smtClean="0"/>
            </a:br>
            <a:r>
              <a:rPr lang="en-US" sz="2400" b="1" dirty="0" smtClean="0"/>
              <a:t>Autonomy</a:t>
            </a:r>
            <a:r>
              <a:rPr lang="en-US" sz="2400" dirty="0" smtClean="0"/>
              <a:t> </a:t>
            </a:r>
            <a:r>
              <a:rPr lang="en-US" sz="2400" dirty="0"/>
              <a:t>– empower each and every child to become his or her own </a:t>
            </a:r>
            <a:r>
              <a:rPr lang="en-US" sz="2400" dirty="0" smtClean="0"/>
              <a:t>advocate</a:t>
            </a:r>
            <a:endParaRPr lang="en-GB" sz="2400" dirty="0"/>
          </a:p>
        </p:txBody>
      </p:sp>
      <p:sp>
        <p:nvSpPr>
          <p:cNvPr id="3" name="Rectangle 2"/>
          <p:cNvSpPr/>
          <p:nvPr/>
        </p:nvSpPr>
        <p:spPr>
          <a:xfrm>
            <a:off x="1322232" y="229976"/>
            <a:ext cx="6499536" cy="646331"/>
          </a:xfrm>
          <a:prstGeom prst="rect">
            <a:avLst/>
          </a:prstGeom>
          <a:solidFill>
            <a:schemeClr val="accent2"/>
          </a:solidFill>
        </p:spPr>
        <p:txBody>
          <a:bodyPr wrap="none">
            <a:spAutoFit/>
          </a:bodyPr>
          <a:lstStyle/>
          <a:p>
            <a:r>
              <a:rPr lang="en-GB" sz="3600" b="1" dirty="0" smtClean="0"/>
              <a:t>Counselor’s Five Moral Principles</a:t>
            </a:r>
            <a:endParaRPr lang="en-GB" sz="3600" b="1" dirty="0"/>
          </a:p>
        </p:txBody>
      </p:sp>
    </p:spTree>
    <p:extLst>
      <p:ext uri="{BB962C8B-B14F-4D97-AF65-F5344CB8AC3E}">
        <p14:creationId xmlns:p14="http://schemas.microsoft.com/office/powerpoint/2010/main" val="3310029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pPr algn="ctr"/>
            <a:r>
              <a:rPr lang="en-US" dirty="0" smtClean="0">
                <a:latin typeface="Times New Roman" pitchFamily="18" charset="0"/>
                <a:cs typeface="Times New Roman" pitchFamily="18" charset="0"/>
              </a:rPr>
              <a:t>What is advocacy?</a:t>
            </a:r>
            <a:endParaRPr lang="en-GB" dirty="0">
              <a:latin typeface="Times New Roman" pitchFamily="18" charset="0"/>
              <a:cs typeface="Times New Roman" pitchFamily="18" charset="0"/>
            </a:endParaRPr>
          </a:p>
        </p:txBody>
      </p:sp>
      <p:sp>
        <p:nvSpPr>
          <p:cNvPr id="3" name="Rectangle 2"/>
          <p:cNvSpPr/>
          <p:nvPr/>
        </p:nvSpPr>
        <p:spPr>
          <a:xfrm>
            <a:off x="723900" y="1490007"/>
            <a:ext cx="7696200" cy="1015663"/>
          </a:xfrm>
          <a:prstGeom prst="rect">
            <a:avLst/>
          </a:prstGeom>
        </p:spPr>
        <p:txBody>
          <a:bodyPr wrap="square">
            <a:spAutoFit/>
          </a:bodyPr>
          <a:lstStyle/>
          <a:p>
            <a:r>
              <a:rPr lang="en-US" sz="2000" dirty="0" smtClean="0">
                <a:latin typeface="Times New Roman" pitchFamily="18" charset="0"/>
                <a:cs typeface="Times New Roman" pitchFamily="18" charset="0"/>
              </a:rPr>
              <a:t>Advocacy means communicating to stakeholders what the comprehensive school counseling program is, how it makes a difference, and how it affects the success of all students.</a:t>
            </a:r>
            <a:endParaRPr lang="en-GB" sz="2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66700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2248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356"/>
            <a:ext cx="5181600" cy="757518"/>
          </a:xfrm>
          <a:solidFill>
            <a:schemeClr val="accent2"/>
          </a:solidFill>
        </p:spPr>
        <p:txBody>
          <a:bodyPr>
            <a:normAutofit/>
          </a:bodyPr>
          <a:lstStyle/>
          <a:p>
            <a:pPr algn="ctr"/>
            <a:r>
              <a:rPr lang="en-GB" dirty="0" smtClean="0">
                <a:latin typeface="Times New Roman" pitchFamily="18" charset="0"/>
                <a:cs typeface="Times New Roman" pitchFamily="18" charset="0"/>
              </a:rPr>
              <a:t>Goal setting</a:t>
            </a:r>
            <a:endParaRPr lang="en-GB" dirty="0">
              <a:latin typeface="Times New Roman" pitchFamily="18" charset="0"/>
              <a:cs typeface="Times New Roman" pitchFamily="18" charset="0"/>
            </a:endParaRPr>
          </a:p>
        </p:txBody>
      </p:sp>
      <p:sp>
        <p:nvSpPr>
          <p:cNvPr id="4" name="Title 1"/>
          <p:cNvSpPr txBox="1">
            <a:spLocks/>
          </p:cNvSpPr>
          <p:nvPr/>
        </p:nvSpPr>
        <p:spPr>
          <a:xfrm>
            <a:off x="-4482" y="1143000"/>
            <a:ext cx="9144000" cy="541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endParaRPr lang="en-US" sz="2000" i="1" dirty="0" smtClean="0">
              <a:latin typeface="Times New Roman" pitchFamily="18" charset="0"/>
              <a:cs typeface="Times New Roman" pitchFamily="18" charset="0"/>
            </a:endParaRPr>
          </a:p>
          <a:p>
            <a:pPr algn="l">
              <a:lnSpc>
                <a:spcPct val="150000"/>
              </a:lnSpc>
            </a:pPr>
            <a:r>
              <a:rPr lang="en-US" sz="2000" dirty="0">
                <a:latin typeface="Times New Roman" pitchFamily="18" charset="0"/>
                <a:cs typeface="Times New Roman" pitchFamily="18" charset="0"/>
              </a:rPr>
              <a:t>teaching students a process for goals setting and goal achievement is also important.  Goal setting can be a crucial skill in the successful student and school counselor  toolkit</a:t>
            </a:r>
            <a:r>
              <a:rPr lang="en-US" sz="2000" dirty="0" smtClean="0">
                <a:latin typeface="Times New Roman" pitchFamily="18" charset="0"/>
                <a:cs typeface="Times New Roman" pitchFamily="18" charset="0"/>
              </a:rPr>
              <a:t>.</a:t>
            </a:r>
          </a:p>
          <a:p>
            <a:pPr algn="l">
              <a:lnSpc>
                <a:spcPct val="150000"/>
              </a:lnSpc>
            </a:pPr>
            <a:r>
              <a:rPr lang="en-US" sz="2000" dirty="0">
                <a:latin typeface="Times New Roman" pitchFamily="18" charset="0"/>
                <a:cs typeface="Times New Roman" pitchFamily="18" charset="0"/>
              </a:rPr>
              <a:t>  As counselors, we are constantly trying to help students make progress academically, socially, behaviorally, and emotionally. We know how necessary it is to use effective techniques to help students set goals, break them into manageable tasks, and track those goals.</a:t>
            </a:r>
            <a:endParaRPr lang="en-US" sz="2000" i="1" dirty="0">
              <a:latin typeface="Times New Roman" pitchFamily="18" charset="0"/>
              <a:cs typeface="Times New Roman" pitchFamily="18" charset="0"/>
            </a:endParaRPr>
          </a:p>
          <a:p>
            <a:pPr algn="l">
              <a:lnSpc>
                <a:spcPct val="150000"/>
              </a:lnSpc>
            </a:pPr>
            <a:r>
              <a:rPr lang="en-US" sz="2000" i="1" dirty="0" smtClean="0">
                <a:latin typeface="Times New Roman" pitchFamily="18" charset="0"/>
                <a:cs typeface="Times New Roman" pitchFamily="18" charset="0"/>
              </a:rPr>
              <a:t>our </a:t>
            </a:r>
            <a:r>
              <a:rPr lang="en-US" sz="2000" i="1" dirty="0">
                <a:latin typeface="Times New Roman" pitchFamily="18" charset="0"/>
                <a:cs typeface="Times New Roman" pitchFamily="18" charset="0"/>
              </a:rPr>
              <a:t>goals for improving our school counseling program and making it the best it can be. </a:t>
            </a:r>
            <a:endParaRPr lang="en-US" sz="2000" i="1" dirty="0" smtClean="0">
              <a:latin typeface="Times New Roman" pitchFamily="18" charset="0"/>
              <a:cs typeface="Times New Roman" pitchFamily="18" charset="0"/>
            </a:endParaRPr>
          </a:p>
          <a:p>
            <a:pPr algn="l">
              <a:lnSpc>
                <a:spcPct val="150000"/>
              </a:lnSpc>
            </a:pPr>
            <a:r>
              <a:rPr lang="en-US" sz="2000" i="1" dirty="0" smtClean="0">
                <a:latin typeface="Times New Roman" pitchFamily="18" charset="0"/>
                <a:cs typeface="Times New Roman" pitchFamily="18" charset="0"/>
              </a:rPr>
              <a:t>Making students a small group, giving them best counseling for their academic success,</a:t>
            </a:r>
          </a:p>
          <a:p>
            <a:pPr algn="l">
              <a:lnSpc>
                <a:spcPct val="150000"/>
              </a:lnSpc>
            </a:pPr>
            <a:r>
              <a:rPr lang="en-US" sz="2000" i="1" dirty="0" smtClean="0">
                <a:latin typeface="Times New Roman" pitchFamily="18" charset="0"/>
                <a:cs typeface="Times New Roman" pitchFamily="18" charset="0"/>
              </a:rPr>
              <a:t>I have to make a Short term goals and long term goal setting for students</a:t>
            </a:r>
            <a:r>
              <a:rPr lang="en-US" sz="2000" dirty="0" smtClean="0">
                <a:latin typeface="Times New Roman" pitchFamily="18" charset="0"/>
                <a:cs typeface="Times New Roman" pitchFamily="18" charset="0"/>
              </a:rPr>
              <a:t> from from-1 to form-4 until national exam</a:t>
            </a:r>
            <a:br>
              <a:rPr lang="en-US" sz="2000" dirty="0" smtClean="0">
                <a:latin typeface="Times New Roman" pitchFamily="18" charset="0"/>
                <a:cs typeface="Times New Roman" pitchFamily="18" charset="0"/>
              </a:rPr>
            </a:br>
            <a:endParaRPr lang="en-GB" sz="20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52400"/>
            <a:ext cx="3238500"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4807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3388"/>
          </a:xfrm>
          <a:solidFill>
            <a:schemeClr val="accent2"/>
          </a:solidFill>
        </p:spPr>
        <p:txBody>
          <a:bodyPr>
            <a:noAutofit/>
          </a:bodyPr>
          <a:lstStyle/>
          <a:p>
            <a:pPr algn="ctr"/>
            <a:r>
              <a:rPr lang="en-US" sz="2400" dirty="0" smtClean="0">
                <a:latin typeface="Times New Roman" pitchFamily="18" charset="0"/>
                <a:cs typeface="Times New Roman" pitchFamily="18" charset="0"/>
              </a:rPr>
              <a:t>Advocacy for School Counseling </a:t>
            </a:r>
            <a:r>
              <a:rPr lang="en-US" sz="2000" dirty="0" smtClean="0">
                <a:latin typeface="Times New Roman" pitchFamily="18" charset="0"/>
                <a:cs typeface="Times New Roman" pitchFamily="18" charset="0"/>
              </a:rPr>
              <a:t>Program</a:t>
            </a:r>
            <a:endParaRPr lang="en-GB" sz="2400" dirty="0">
              <a:latin typeface="Times New Roman" pitchFamily="18" charset="0"/>
              <a:cs typeface="Times New Roman" pitchFamily="18" charset="0"/>
            </a:endParaRPr>
          </a:p>
        </p:txBody>
      </p:sp>
      <p:sp>
        <p:nvSpPr>
          <p:cNvPr id="3" name="Rectangle 2"/>
          <p:cNvSpPr/>
          <p:nvPr/>
        </p:nvSpPr>
        <p:spPr>
          <a:xfrm>
            <a:off x="381000" y="1066800"/>
            <a:ext cx="8610600" cy="3170099"/>
          </a:xfrm>
          <a:prstGeom prst="rect">
            <a:avLst/>
          </a:prstGeom>
        </p:spPr>
        <p:txBody>
          <a:bodyPr wrap="square">
            <a:spAutoFit/>
          </a:bodyPr>
          <a:lstStyle/>
          <a:p>
            <a:r>
              <a:rPr lang="en-US" sz="2000" dirty="0" smtClean="0">
                <a:latin typeface="Times New Roman" pitchFamily="18" charset="0"/>
                <a:cs typeface="Times New Roman" pitchFamily="18" charset="0"/>
              </a:rPr>
              <a:t>Advocacy ensures that stakeholders understand the role of the school counselor and the importance to students of implementing a comprehensive school counseling program</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what our learners want </a:t>
            </a:r>
            <a:r>
              <a:rPr lang="en-US" sz="2000" dirty="0">
                <a:latin typeface="Times New Roman" pitchFamily="18" charset="0"/>
                <a:cs typeface="Times New Roman" pitchFamily="18" charset="0"/>
              </a:rPr>
              <a:t>and need and the services and supports that </a:t>
            </a:r>
            <a:r>
              <a:rPr lang="en-US" sz="2000" dirty="0" smtClean="0">
                <a:latin typeface="Times New Roman" pitchFamily="18" charset="0"/>
                <a:cs typeface="Times New Roman" pitchFamily="18" charset="0"/>
              </a:rPr>
              <a:t>our school </a:t>
            </a:r>
            <a:r>
              <a:rPr lang="en-US" sz="2000" dirty="0">
                <a:latin typeface="Times New Roman" pitchFamily="18" charset="0"/>
                <a:cs typeface="Times New Roman" pitchFamily="18" charset="0"/>
              </a:rPr>
              <a:t>counseling program can provide. </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Students needs proper and healthy counseling program which they can benefit for their career, as a school counselor we provide career assessment, career plan, career choices, career selection, college and universities application etc.</a:t>
            </a:r>
            <a:endParaRPr lang="en-GB" sz="20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7183" y="4236899"/>
            <a:ext cx="2971800" cy="2621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2428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pPr algn="ctr"/>
            <a:r>
              <a:rPr lang="en-US" dirty="0" smtClean="0">
                <a:latin typeface="Times New Roman" pitchFamily="18" charset="0"/>
                <a:cs typeface="Times New Roman" pitchFamily="18" charset="0"/>
              </a:rPr>
              <a:t>Delivery methods</a:t>
            </a:r>
            <a:endParaRPr lang="en-GB" dirty="0">
              <a:latin typeface="Times New Roman" pitchFamily="18" charset="0"/>
              <a:cs typeface="Times New Roman" pitchFamily="18" charset="0"/>
            </a:endParaRPr>
          </a:p>
        </p:txBody>
      </p:sp>
      <p:sp>
        <p:nvSpPr>
          <p:cNvPr id="3" name="Rectangle 2"/>
          <p:cNvSpPr/>
          <p:nvPr/>
        </p:nvSpPr>
        <p:spPr>
          <a:xfrm>
            <a:off x="457200" y="1524000"/>
            <a:ext cx="7467600" cy="4370427"/>
          </a:xfrm>
          <a:prstGeom prst="rect">
            <a:avLst/>
          </a:prstGeom>
        </p:spPr>
        <p:txBody>
          <a:bodyPr wrap="square">
            <a:spAutoFit/>
          </a:bodyPr>
          <a:lstStyle/>
          <a:p>
            <a:r>
              <a:rPr lang="en-US" sz="2000" dirty="0" smtClean="0">
                <a:latin typeface="Times New Roman" pitchFamily="18" charset="0"/>
                <a:cs typeface="Times New Roman" pitchFamily="18" charset="0"/>
              </a:rPr>
              <a:t>School counselors deliver a school counseling program in collaboration with students, families, school staff and community stakeholders. </a:t>
            </a:r>
          </a:p>
          <a:p>
            <a:r>
              <a:rPr lang="en-US" sz="2000" b="1" i="1" dirty="0" smtClean="0">
                <a:latin typeface="Times New Roman" pitchFamily="18" charset="0"/>
                <a:cs typeface="Times New Roman" pitchFamily="18" charset="0"/>
              </a:rPr>
              <a:t>Direct Services With Students</a:t>
            </a:r>
          </a:p>
          <a:p>
            <a:r>
              <a:rPr lang="en-US" sz="2000" dirty="0" smtClean="0">
                <a:latin typeface="Times New Roman" pitchFamily="18" charset="0"/>
                <a:cs typeface="Times New Roman" pitchFamily="18" charset="0"/>
              </a:rPr>
              <a:t>Direct services are face-to-face or virtual interactions between school counselors and students and include the following:</a:t>
            </a:r>
          </a:p>
          <a:p>
            <a:pPr marL="285750" indent="-285750">
              <a:buFont typeface="Wingdings" pitchFamily="2" charset="2"/>
              <a:buChar char="§"/>
            </a:pPr>
            <a:r>
              <a:rPr lang="en-US" sz="2000" dirty="0" smtClean="0">
                <a:latin typeface="Times New Roman" pitchFamily="18" charset="0"/>
                <a:cs typeface="Times New Roman" pitchFamily="18" charset="0"/>
              </a:rPr>
              <a:t>Instruction</a:t>
            </a:r>
          </a:p>
          <a:p>
            <a:pPr marL="285750" indent="-285750">
              <a:buFont typeface="Wingdings" pitchFamily="2" charset="2"/>
              <a:buChar char="§"/>
            </a:pPr>
            <a:r>
              <a:rPr lang="en-US" sz="2000" dirty="0" smtClean="0">
                <a:latin typeface="Times New Roman" pitchFamily="18" charset="0"/>
                <a:cs typeface="Times New Roman" pitchFamily="18" charset="0"/>
              </a:rPr>
              <a:t>Appraisal and Advisement</a:t>
            </a:r>
          </a:p>
          <a:p>
            <a:pPr marL="285750" indent="-285750">
              <a:buFont typeface="Wingdings" pitchFamily="2" charset="2"/>
              <a:buChar char="§"/>
            </a:pPr>
            <a:r>
              <a:rPr lang="en-US" sz="2000" dirty="0" smtClean="0">
                <a:latin typeface="Times New Roman" pitchFamily="18" charset="0"/>
                <a:cs typeface="Times New Roman" pitchFamily="18" charset="0"/>
              </a:rPr>
              <a:t>Counseling</a:t>
            </a:r>
          </a:p>
          <a:p>
            <a:r>
              <a:rPr lang="en-US" sz="2000" b="1" i="1" dirty="0" smtClean="0">
                <a:latin typeface="Times New Roman" pitchFamily="18" charset="0"/>
                <a:cs typeface="Times New Roman" pitchFamily="18" charset="0"/>
              </a:rPr>
              <a:t>Indirect Services for Students</a:t>
            </a:r>
          </a:p>
          <a:p>
            <a:r>
              <a:rPr lang="en-US" sz="2000" dirty="0" smtClean="0">
                <a:latin typeface="Times New Roman" pitchFamily="18" charset="0"/>
                <a:cs typeface="Times New Roman" pitchFamily="18" charset="0"/>
              </a:rPr>
              <a:t>Indirect services are provided on behalf of students as a result of the school counselors’ interactions with others including:</a:t>
            </a:r>
          </a:p>
          <a:p>
            <a:pPr marL="285750" indent="-285750">
              <a:buFont typeface="Arial" pitchFamily="34" charset="0"/>
              <a:buChar char="•"/>
            </a:pPr>
            <a:r>
              <a:rPr lang="en-US" sz="2000" dirty="0" smtClean="0">
                <a:latin typeface="Times New Roman" pitchFamily="18" charset="0"/>
                <a:cs typeface="Times New Roman" pitchFamily="18" charset="0"/>
              </a:rPr>
              <a:t>Consultation</a:t>
            </a:r>
          </a:p>
          <a:p>
            <a:pPr marL="285750" indent="-285750">
              <a:buFont typeface="Arial" pitchFamily="34" charset="0"/>
              <a:buChar char="•"/>
            </a:pPr>
            <a:r>
              <a:rPr lang="en-US" sz="2000" dirty="0" smtClean="0">
                <a:latin typeface="Times New Roman" pitchFamily="18" charset="0"/>
                <a:cs typeface="Times New Roman" pitchFamily="18" charset="0"/>
              </a:rPr>
              <a:t>Collaboration</a:t>
            </a:r>
          </a:p>
          <a:p>
            <a:pPr marL="285750" indent="-285750">
              <a:buFont typeface="Arial" pitchFamily="34" charset="0"/>
              <a:buChar char="•"/>
            </a:pPr>
            <a:r>
              <a:rPr lang="en-US" sz="2000" dirty="0" smtClean="0">
                <a:latin typeface="Times New Roman" pitchFamily="18" charset="0"/>
                <a:cs typeface="Times New Roman" pitchFamily="18" charset="0"/>
              </a:rPr>
              <a:t>Referrals</a:t>
            </a:r>
            <a:endParaRPr lang="en-US" sz="20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3712" y="4267200"/>
            <a:ext cx="2162175"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34106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81</TotalTime>
  <Words>693</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ADVOCATING  SCHOOL COUNSELOR</vt:lpstr>
      <vt:lpstr>Who is school counselor?</vt:lpstr>
      <vt:lpstr>Advocacy in Defining the Role of the School Counselor</vt:lpstr>
      <vt:lpstr>Advocacy’s Impacts</vt:lpstr>
      <vt:lpstr>Beneficence – continually seek ways to enhance opportunities for student success. Nonmaleficence – consider the impact of one’s action or lack of action to determine if potential harm will result. Loyalty – remain steadfast in efforts to make systemic change for all students. Justice – look at each individual’s unique needs and be able to justify treating students differently. Autonomy – empower each and every child to become his or her own advocate</vt:lpstr>
      <vt:lpstr>What is advocacy?</vt:lpstr>
      <vt:lpstr>Goal setting</vt:lpstr>
      <vt:lpstr>Advocacy for School Counseling Program</vt:lpstr>
      <vt:lpstr>Delivery methods</vt:lpstr>
      <vt:lpstr>Craft message</vt:lpstr>
      <vt:lpstr>Plan Into Action</vt:lpstr>
      <vt:lpstr>Identify resources and gaps, monitor and adapt the strategy</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ADVOCATING SCHOOL COUNSELOR</dc:title>
  <dc:creator>TALIP OZDEMIR</dc:creator>
  <cp:lastModifiedBy>TALIP OZDEMIR</cp:lastModifiedBy>
  <cp:revision>10</cp:revision>
  <dcterms:created xsi:type="dcterms:W3CDTF">2021-11-30T20:47:48Z</dcterms:created>
  <dcterms:modified xsi:type="dcterms:W3CDTF">2021-11-30T22:09:34Z</dcterms:modified>
</cp:coreProperties>
</file>